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708" r:id="rId3"/>
    <p:sldId id="331" r:id="rId4"/>
    <p:sldId id="275" r:id="rId5"/>
    <p:sldId id="283" r:id="rId6"/>
    <p:sldId id="276" r:id="rId7"/>
    <p:sldId id="277" r:id="rId8"/>
    <p:sldId id="278" r:id="rId9"/>
    <p:sldId id="279" r:id="rId10"/>
    <p:sldId id="306" r:id="rId11"/>
    <p:sldId id="288" r:id="rId12"/>
    <p:sldId id="709" r:id="rId13"/>
    <p:sldId id="284" r:id="rId14"/>
    <p:sldId id="712" r:id="rId15"/>
    <p:sldId id="701" r:id="rId16"/>
    <p:sldId id="716" r:id="rId17"/>
    <p:sldId id="297" r:id="rId18"/>
    <p:sldId id="718" r:id="rId19"/>
    <p:sldId id="272" r:id="rId20"/>
    <p:sldId id="720" r:id="rId21"/>
    <p:sldId id="711" r:id="rId22"/>
    <p:sldId id="715" r:id="rId23"/>
    <p:sldId id="71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2F6B8"/>
    <a:srgbClr val="FEE2F9"/>
    <a:srgbClr val="EDEEC0"/>
    <a:srgbClr val="FEF4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BC0B53-9898-43A1-A526-0184A0DA3860}" v="9" dt="2024-02-25T19:49:12.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448" autoAdjust="0"/>
  </p:normalViewPr>
  <p:slideViewPr>
    <p:cSldViewPr snapToGrid="0" snapToObjects="1">
      <p:cViewPr varScale="1">
        <p:scale>
          <a:sx n="75" d="100"/>
          <a:sy n="75" d="100"/>
        </p:scale>
        <p:origin x="1578"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8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a Robinson" clId="Web-{DEBC0B53-9898-43A1-A526-0184A0DA3860}"/>
    <pc:docChg chg="addSld modSld">
      <pc:chgData name="Kora Robinson" userId="" providerId="" clId="Web-{DEBC0B53-9898-43A1-A526-0184A0DA3860}" dt="2024-02-25T20:24:41.310" v="581"/>
      <pc:docMkLst>
        <pc:docMk/>
      </pc:docMkLst>
      <pc:sldChg chg="addSp delSp modSp add replId modNotes">
        <pc:chgData name="Kora Robinson" userId="" providerId="" clId="Web-{DEBC0B53-9898-43A1-A526-0184A0DA3860}" dt="2024-02-25T20:24:41.310" v="581"/>
        <pc:sldMkLst>
          <pc:docMk/>
          <pc:sldMk cId="4055871442" sldId="720"/>
        </pc:sldMkLst>
        <pc:picChg chg="del">
          <ac:chgData name="Kora Robinson" userId="" providerId="" clId="Web-{DEBC0B53-9898-43A1-A526-0184A0DA3860}" dt="2024-02-25T19:43:15.244" v="1"/>
          <ac:picMkLst>
            <pc:docMk/>
            <pc:sldMk cId="4055871442" sldId="720"/>
            <ac:picMk id="2" creationId="{D3AB627E-F99D-4E6E-EF30-089C530533A9}"/>
          </ac:picMkLst>
        </pc:picChg>
        <pc:picChg chg="add mod">
          <ac:chgData name="Kora Robinson" userId="" providerId="" clId="Web-{DEBC0B53-9898-43A1-A526-0184A0DA3860}" dt="2024-02-25T19:45:29.051" v="4" actId="1076"/>
          <ac:picMkLst>
            <pc:docMk/>
            <pc:sldMk cId="4055871442" sldId="720"/>
            <ac:picMk id="3" creationId="{538D96E5-BB67-7C86-21CB-042434020B8D}"/>
          </ac:picMkLst>
        </pc:picChg>
        <pc:picChg chg="add mod">
          <ac:chgData name="Kora Robinson" userId="" providerId="" clId="Web-{DEBC0B53-9898-43A1-A526-0184A0DA3860}" dt="2024-02-25T19:49:11.988" v="8" actId="1076"/>
          <ac:picMkLst>
            <pc:docMk/>
            <pc:sldMk cId="4055871442" sldId="720"/>
            <ac:picMk id="4" creationId="{E685923C-3FE4-75F1-66C9-270895912440}"/>
          </ac:picMkLst>
        </pc:picChg>
        <pc:picChg chg="del">
          <ac:chgData name="Kora Robinson" userId="" providerId="" clId="Web-{DEBC0B53-9898-43A1-A526-0184A0DA3860}" dt="2024-02-25T19:43:16.526" v="2"/>
          <ac:picMkLst>
            <pc:docMk/>
            <pc:sldMk cId="4055871442" sldId="720"/>
            <ac:picMk id="165"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951ABA-3446-463C-9F70-7BA50BA975AB}" type="datetimeFigureOut">
              <a:rPr lang="en-US" smtClean="0"/>
              <a:t>2/26/2024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8AA4E6-7623-4598-9563-83D0FC1AF984}" type="slidenum">
              <a:rPr lang="en-US" smtClean="0"/>
              <a:t>‹#›</a:t>
            </a:fld>
            <a:endParaRPr lang="en-US"/>
          </a:p>
        </p:txBody>
      </p:sp>
    </p:spTree>
    <p:extLst>
      <p:ext uri="{BB962C8B-B14F-4D97-AF65-F5344CB8AC3E}">
        <p14:creationId xmlns:p14="http://schemas.microsoft.com/office/powerpoint/2010/main" val="922112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twitter.com/Dmagge/status/474248365631627264" TargetMode="External"/><Relationship Id="rId3" Type="http://schemas.openxmlformats.org/officeDocument/2006/relationships/hyperlink" Target="http://www.npr.org/blogs/alltechconsidered/2013/09/11/221052414/sexism-in-the-tech-industry-takes-center-stage" TargetMode="External"/><Relationship Id="rId7" Type="http://schemas.openxmlformats.org/officeDocument/2006/relationships/hyperlink" Target="https://developer.atlassian.com/display/DOCS/Developing+Plugins+with+Maven+3"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maven.apache.org/plugins/" TargetMode="External"/><Relationship Id="rId5" Type="http://schemas.openxmlformats.org/officeDocument/2006/relationships/hyperlink" Target="https://blogs.atlassian.com/author/doklovic/" TargetMode="External"/><Relationship Id="rId4" Type="http://schemas.openxmlformats.org/officeDocument/2006/relationships/hyperlink" Target="http://www.businessinsider.com.au/atlassian-atlas-conference-gender-gap-tech-horror-2014-6" TargetMode="External"/><Relationship Id="rId9" Type="http://schemas.openxmlformats.org/officeDocument/2006/relationships/hyperlink" Target="https://twitter.com/Dmagge/status/474134958349758464/photo/1"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nbc.com/2017/08/23/ellen-pao-vc-firms-hire-women-to-clean-up-all-the-problems.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scribd.com/document/256778731/Ellen-Pao-Trial-Brie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sciencemag.org/news/2017/10/disturbing-allegations-sexual-harassment-antarctica-leveled-noted-scientist" TargetMode="External"/><Relationship Id="rId13" Type="http://schemas.openxmlformats.org/officeDocument/2006/relationships/hyperlink" Target="https://www.wired.com/story/why-men-dont-believe-the-data-on-gender-bias-in-science/" TargetMode="External"/><Relationship Id="rId3" Type="http://schemas.openxmlformats.org/officeDocument/2006/relationships/hyperlink" Target="http://journals.plos.org/plosone/article?id=10.1371/journal.pone.0102172" TargetMode="External"/><Relationship Id="rId7" Type="http://schemas.openxmlformats.org/officeDocument/2006/relationships/hyperlink" Target="http://www.motherjones.com/politics/2017/09/she-was-a-rising-star-at-a-major-university-then-a-lecherous-professor-made-her-life-hell/" TargetMode="External"/><Relationship Id="rId12" Type="http://schemas.openxmlformats.org/officeDocument/2006/relationships/hyperlink" Target="https://www.theatlantic.com/science/archive/2016/07/how-women-are-harassed-out-of-science/49252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kykernel.com/news/kernel-obtains-withheld-records-victims-say-uk-trying-to-protect/article_1434f31e-6175-11e6-8148-2f5a5ecb7147.html" TargetMode="External"/><Relationship Id="rId11" Type="http://schemas.openxmlformats.org/officeDocument/2006/relationships/hyperlink" Target="https://www.buzzfeed.com/azeenghorayshi/ott-harassment-investigation?utm_term=.yuDYgyyEW#.fepvNddyx" TargetMode="External"/><Relationship Id="rId5" Type="http://schemas.openxmlformats.org/officeDocument/2006/relationships/hyperlink" Target="https://www.nytimes.com/2016/02/03/us/chicago-professor-resigns-amid-sexual-misconduct-investigation.html" TargetMode="External"/><Relationship Id="rId10" Type="http://schemas.openxmlformats.org/officeDocument/2006/relationships/hyperlink" Target="https://www.theverge.com/2016/12/5/13847204/amnh-sexual-misconduct-scandal-brian-richmond-resigns" TargetMode="External"/><Relationship Id="rId4" Type="http://schemas.openxmlformats.org/officeDocument/2006/relationships/hyperlink" Target="https://www.buzzfeed.com/azeenghorayshi/famous-astronomer-allegedly-sexually-harassed-students?utm_term=.fbreAQQXz#.iqyokOOrd" TargetMode="External"/><Relationship Id="rId9" Type="http://schemas.openxmlformats.org/officeDocument/2006/relationships/hyperlink" Target="https://www.buzzfeed.com/azeenghorayshi/michael-katze-investigation?utm_term=.udKz599o2#.kj6XxDDEm"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8AA4E6-7623-4598-9563-83D0FC1AF984}" type="slidenum">
              <a:rPr lang="en-US" smtClean="0"/>
              <a:t>1</a:t>
            </a:fld>
            <a:endParaRPr lang="en-US"/>
          </a:p>
        </p:txBody>
      </p:sp>
    </p:spTree>
    <p:extLst>
      <p:ext uri="{BB962C8B-B14F-4D97-AF65-F5344CB8AC3E}">
        <p14:creationId xmlns:p14="http://schemas.microsoft.com/office/powerpoint/2010/main" val="2046208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887fa4c344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887fa4c34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8AA4E6-7623-4598-9563-83D0FC1AF984}" type="slidenum">
              <a:rPr lang="en-US" smtClean="0"/>
              <a:t>12</a:t>
            </a:fld>
            <a:endParaRPr lang="en-US"/>
          </a:p>
        </p:txBody>
      </p:sp>
    </p:spTree>
    <p:extLst>
      <p:ext uri="{BB962C8B-B14F-4D97-AF65-F5344CB8AC3E}">
        <p14:creationId xmlns:p14="http://schemas.microsoft.com/office/powerpoint/2010/main" val="398244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887fa4c344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887fa4c34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MANY LEAVE</a:t>
            </a:r>
          </a:p>
          <a:p>
            <a:endParaRPr lang="en-US" dirty="0"/>
          </a:p>
          <a:p>
            <a:r>
              <a:rPr lang="en-US" dirty="0"/>
              <a:t>ADD EXAMPLES FRM SHANNON AND OTHERS. </a:t>
            </a:r>
          </a:p>
        </p:txBody>
      </p:sp>
      <p:sp>
        <p:nvSpPr>
          <p:cNvPr id="4" name="Slide Number Placeholder 3"/>
          <p:cNvSpPr>
            <a:spLocks noGrp="1"/>
          </p:cNvSpPr>
          <p:nvPr>
            <p:ph type="sldNum" sz="quarter" idx="5"/>
          </p:nvPr>
        </p:nvSpPr>
        <p:spPr/>
        <p:txBody>
          <a:bodyPr/>
          <a:lstStyle/>
          <a:p>
            <a:fld id="{678AA4E6-7623-4598-9563-83D0FC1AF984}" type="slidenum">
              <a:rPr lang="en-US" smtClean="0"/>
              <a:t>14</a:t>
            </a:fld>
            <a:endParaRPr lang="en-US"/>
          </a:p>
        </p:txBody>
      </p:sp>
    </p:spTree>
    <p:extLst>
      <p:ext uri="{BB962C8B-B14F-4D97-AF65-F5344CB8AC3E}">
        <p14:creationId xmlns:p14="http://schemas.microsoft.com/office/powerpoint/2010/main" val="333841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8AA4E6-7623-4598-9563-83D0FC1AF984}" type="slidenum">
              <a:rPr lang="en-US" smtClean="0"/>
              <a:t>15</a:t>
            </a:fld>
            <a:endParaRPr lang="en-US"/>
          </a:p>
        </p:txBody>
      </p:sp>
    </p:spTree>
    <p:extLst>
      <p:ext uri="{BB962C8B-B14F-4D97-AF65-F5344CB8AC3E}">
        <p14:creationId xmlns:p14="http://schemas.microsoft.com/office/powerpoint/2010/main" val="48201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HER EXAMPLES</a:t>
            </a:r>
          </a:p>
        </p:txBody>
      </p:sp>
      <p:sp>
        <p:nvSpPr>
          <p:cNvPr id="4" name="Slide Number Placeholder 3"/>
          <p:cNvSpPr>
            <a:spLocks noGrp="1"/>
          </p:cNvSpPr>
          <p:nvPr>
            <p:ph type="sldNum" sz="quarter" idx="5"/>
          </p:nvPr>
        </p:nvSpPr>
        <p:spPr/>
        <p:txBody>
          <a:bodyPr/>
          <a:lstStyle/>
          <a:p>
            <a:fld id="{678AA4E6-7623-4598-9563-83D0FC1AF984}" type="slidenum">
              <a:rPr lang="en-US" smtClean="0"/>
              <a:t>16</a:t>
            </a:fld>
            <a:endParaRPr lang="en-US"/>
          </a:p>
        </p:txBody>
      </p:sp>
    </p:spTree>
    <p:extLst>
      <p:ext uri="{BB962C8B-B14F-4D97-AF65-F5344CB8AC3E}">
        <p14:creationId xmlns:p14="http://schemas.microsoft.com/office/powerpoint/2010/main" val="602438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887fa4c344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887fa4c344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spcBef>
                <a:spcPts val="700"/>
              </a:spcBef>
            </a:pPr>
            <a:endParaRPr lang="en-US" sz="1200" dirty="0"/>
          </a:p>
          <a:p>
            <a:pPr>
              <a:spcBef>
                <a:spcPts val="700"/>
              </a:spcBef>
            </a:pPr>
            <a:r>
              <a:rPr lang="en-US" sz="1200" dirty="0"/>
              <a:t>2020 longitudinal study across a semester found that women in STEM witnessed or experienced 1 to 2 sexist event per week. </a:t>
            </a:r>
          </a:p>
          <a:p>
            <a:pPr>
              <a:spcBef>
                <a:spcPts val="700"/>
              </a:spcBef>
            </a:pPr>
            <a:endParaRPr lang="en-US" sz="1200" dirty="0"/>
          </a:p>
          <a:p>
            <a:pPr>
              <a:spcBef>
                <a:spcPts val="700"/>
              </a:spcBef>
            </a:pPr>
            <a:r>
              <a:rPr lang="en-US" sz="1200" dirty="0"/>
              <a:t>Treatment of the female body specifically as an object of sexual desire by men</a:t>
            </a:r>
          </a:p>
          <a:p>
            <a:pPr marL="0" indent="0">
              <a:spcBef>
                <a:spcPts val="700"/>
              </a:spcBef>
              <a:buNone/>
            </a:pPr>
            <a:endParaRPr lang="en-US" sz="1200" dirty="0"/>
          </a:p>
          <a:p>
            <a:pPr>
              <a:spcBef>
                <a:spcPts val="700"/>
              </a:spcBef>
            </a:pPr>
            <a:r>
              <a:rPr lang="en-US" sz="800" dirty="0">
                <a:solidFill>
                  <a:srgbClr val="726056"/>
                </a:solidFill>
              </a:rPr>
              <a:t>¨</a:t>
            </a:r>
            <a:r>
              <a:rPr lang="en-US" sz="1200" dirty="0"/>
              <a:t>Treatment of the female body specifically as an object of sexual desire by men</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3ac557715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93ac557715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consequences of a </a:t>
            </a:r>
            <a:r>
              <a:rPr lang="en-US" dirty="0">
                <a:hlinkClick r:id="rId3"/>
              </a:rPr>
              <a:t>dearth of women in technology</a:t>
            </a:r>
            <a:r>
              <a:rPr lang="en-US" dirty="0"/>
              <a:t> are showing up again, this time in a show of sexism at a tech conference in Berlin. (</a:t>
            </a:r>
            <a:r>
              <a:rPr lang="en-US" i="1" dirty="0"/>
              <a:t>See update at end of post.</a:t>
            </a:r>
            <a:r>
              <a:rPr lang="en-US" dirty="0"/>
              <a:t>)</a:t>
            </a:r>
          </a:p>
          <a:p>
            <a:r>
              <a:rPr lang="en-US" dirty="0"/>
              <a:t>Atlassian, the company behind software products Jira, Confluence, HipChat and more, is holding its #AtlasCamp for developers, and a developer there took the stage to present. </a:t>
            </a:r>
            <a:r>
              <a:rPr lang="en-US" dirty="0">
                <a:hlinkClick r:id="rId4"/>
              </a:rPr>
              <a:t>Business Insider details</a:t>
            </a:r>
            <a:r>
              <a:rPr lang="en-US" dirty="0"/>
              <a:t> what went down:</a:t>
            </a:r>
          </a:p>
          <a:p>
            <a:r>
              <a:rPr lang="en-US" dirty="0"/>
              <a:t>"[</a:t>
            </a:r>
            <a:r>
              <a:rPr lang="en-US" dirty="0">
                <a:hlinkClick r:id="rId5"/>
              </a:rPr>
              <a:t>Jonathan] </a:t>
            </a:r>
            <a:r>
              <a:rPr lang="en-US" dirty="0" err="1">
                <a:hlinkClick r:id="rId5"/>
              </a:rPr>
              <a:t>Doklovic</a:t>
            </a:r>
            <a:r>
              <a:rPr lang="en-US" dirty="0"/>
              <a:t> was making a presentation called, 'A P2 Plugin and a SaaS Platform Walk into a Bar ...' In the presentation, he threw up a slide about Maven, </a:t>
            </a:r>
            <a:r>
              <a:rPr lang="en-US" dirty="0">
                <a:hlinkClick r:id="rId6"/>
              </a:rPr>
              <a:t>a plugin execution framework</a:t>
            </a:r>
            <a:r>
              <a:rPr lang="en-US" dirty="0"/>
              <a:t> supported </a:t>
            </a:r>
            <a:r>
              <a:rPr lang="en-US" dirty="0">
                <a:hlinkClick r:id="rId7"/>
              </a:rPr>
              <a:t>by Atlassian</a:t>
            </a:r>
            <a:r>
              <a:rPr lang="en-US" dirty="0"/>
              <a:t> that developers can use to add software components to their existing applications.</a:t>
            </a:r>
          </a:p>
          <a:p>
            <a:r>
              <a:rPr lang="en-US" dirty="0"/>
              <a:t>"In the slide, </a:t>
            </a:r>
            <a:r>
              <a:rPr lang="en-US" dirty="0" err="1"/>
              <a:t>Doklovic</a:t>
            </a:r>
            <a:r>
              <a:rPr lang="en-US"/>
              <a:t> compared Maven to his girlfriend, saying that although she looks beautiful she 'complains a lot, demands my attention, interrupts me when I'm working' and 'doesn't play well with my other friends.'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the attendee who put up the photo, Marko Saha, </a:t>
            </a:r>
            <a:r>
              <a:rPr lang="en-US" dirty="0">
                <a:hlinkClick r:id="rId8"/>
              </a:rPr>
              <a:t>says</a:t>
            </a:r>
            <a:r>
              <a:rPr lang="en-US" dirty="0"/>
              <a:t>, "People attending locally #AtlasCamp seemed not to be offended," his </a:t>
            </a:r>
            <a:r>
              <a:rPr lang="en-US" dirty="0">
                <a:hlinkClick r:id="rId9"/>
              </a:rPr>
              <a:t>photo of the slide was posted on Twitter</a:t>
            </a:r>
            <a:r>
              <a:rPr lang="en-US" dirty="0"/>
              <a:t>. That stirred up the latest tempest of disgust on both sides of the Atlantic Ocean.</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93ac557715_2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93ac557715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cs typeface="Calibri"/>
            </a:endParaRPr>
          </a:p>
          <a:p>
            <a:r>
              <a:rPr lang="en-US" dirty="0">
                <a:cs typeface="Calibri"/>
              </a:rPr>
              <a:t>When recalling the sexism of her former boss </a:t>
            </a:r>
            <a:r>
              <a:rPr lang="en-US" dirty="0">
                <a:cs typeface="Calibri"/>
                <a:hlinkClick r:id="rId3"/>
              </a:rPr>
              <a:t>Ellen Pao</a:t>
            </a:r>
            <a:r>
              <a:rPr lang="en-US" dirty="0">
                <a:cs typeface="Calibri"/>
              </a:rPr>
              <a:t> states, "...her former boss John Doerr employed two chiefs of staff, one male and one female. The male employee primarily oversaw investing responsibilities and the female employee 'did more of the grunt work'… Pao recalls how Doerr once told her, "there are certain things I am just more comfortable asking a woman to do"</a:t>
            </a:r>
          </a:p>
          <a:p>
            <a:r>
              <a:rPr lang="en-US" dirty="0">
                <a:cs typeface="Calibri"/>
              </a:rPr>
              <a:t>When she originally filed her lawsuit against her former employer (in 2012) on the basis of gender discrimination she notes that only one women in the 40 year history of the firm had ever been promoted senior partner</a:t>
            </a:r>
          </a:p>
          <a:p>
            <a:r>
              <a:rPr lang="en-US" dirty="0">
                <a:cs typeface="Calibri"/>
              </a:rPr>
              <a:t>In 2015 trial </a:t>
            </a:r>
            <a:r>
              <a:rPr lang="en-US" dirty="0">
                <a:cs typeface="Calibri"/>
                <a:hlinkClick r:id="rId4"/>
              </a:rPr>
              <a:t>Ellen Pao vs. Kleiner Perkins</a:t>
            </a:r>
            <a:r>
              <a:rPr lang="en-US" dirty="0">
                <a:cs typeface="Calibri"/>
              </a:rPr>
              <a:t>, Pao details an instance of unwanted sexual advance in which a senior partner at her work gave her book that contained sexual drawings and poems containing sexual content, in it was a handwritten note. Around the same time the same senior partner asked her to go out to dinner with him insisting that his wife was out of town. She also details an instance traveling on a plane to New York with other male colleagues who proceeded to have an offensive sexual conversation in front of her ("bro talk").</a:t>
            </a:r>
          </a:p>
        </p:txBody>
      </p:sp>
    </p:spTree>
    <p:extLst>
      <p:ext uri="{BB962C8B-B14F-4D97-AF65-F5344CB8AC3E}">
        <p14:creationId xmlns:p14="http://schemas.microsoft.com/office/powerpoint/2010/main" val="285116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https://www.science.org/content/article/sexual-harassment-common-scientific-fieldwork</a:t>
            </a:r>
          </a:p>
        </p:txBody>
      </p:sp>
      <p:sp>
        <p:nvSpPr>
          <p:cNvPr id="4" name="Slide Number Placeholder 3"/>
          <p:cNvSpPr>
            <a:spLocks noGrp="1"/>
          </p:cNvSpPr>
          <p:nvPr>
            <p:ph type="sldNum" sz="quarter" idx="5"/>
          </p:nvPr>
        </p:nvSpPr>
        <p:spPr/>
        <p:txBody>
          <a:bodyPr/>
          <a:lstStyle/>
          <a:p>
            <a:fld id="{678AA4E6-7623-4598-9563-83D0FC1AF984}" type="slidenum">
              <a:rPr lang="en-US" smtClean="0"/>
              <a:t>21</a:t>
            </a:fld>
            <a:endParaRPr lang="en-US"/>
          </a:p>
        </p:txBody>
      </p:sp>
    </p:spTree>
    <p:extLst>
      <p:ext uri="{BB962C8B-B14F-4D97-AF65-F5344CB8AC3E}">
        <p14:creationId xmlns:p14="http://schemas.microsoft.com/office/powerpoint/2010/main" val="1842689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8AA4E6-7623-4598-9563-83D0FC1AF984}" type="slidenum">
              <a:rPr lang="en-US" smtClean="0"/>
              <a:t>3</a:t>
            </a:fld>
            <a:endParaRPr lang="en-US"/>
          </a:p>
        </p:txBody>
      </p:sp>
    </p:spTree>
    <p:extLst>
      <p:ext uri="{BB962C8B-B14F-4D97-AF65-F5344CB8AC3E}">
        <p14:creationId xmlns:p14="http://schemas.microsoft.com/office/powerpoint/2010/main" val="80031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https://www.science.org/content/article/sexual-harassment-common-scientific-fieldwork</a:t>
            </a:r>
          </a:p>
        </p:txBody>
      </p:sp>
      <p:sp>
        <p:nvSpPr>
          <p:cNvPr id="4" name="Slide Number Placeholder 3"/>
          <p:cNvSpPr>
            <a:spLocks noGrp="1"/>
          </p:cNvSpPr>
          <p:nvPr>
            <p:ph type="sldNum" sz="quarter" idx="5"/>
          </p:nvPr>
        </p:nvSpPr>
        <p:spPr/>
        <p:txBody>
          <a:bodyPr/>
          <a:lstStyle/>
          <a:p>
            <a:fld id="{678AA4E6-7623-4598-9563-83D0FC1AF984}" type="slidenum">
              <a:rPr lang="en-US" smtClean="0"/>
              <a:t>22</a:t>
            </a:fld>
            <a:endParaRPr lang="en-US"/>
          </a:p>
        </p:txBody>
      </p:sp>
    </p:spTree>
    <p:extLst>
      <p:ext uri="{BB962C8B-B14F-4D97-AF65-F5344CB8AC3E}">
        <p14:creationId xmlns:p14="http://schemas.microsoft.com/office/powerpoint/2010/main" val="417026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3ac557715_3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93ac557715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Sexual harassment is defined by its impact, not its intent. It can include behavior such as unwelcome sexual advances, requests for sexual favors, and other verbal or physical harassment of a sexual nature. It can also include inappropriate statements; lewd gestures; leering behavior; sexually explicit jokes, emails, or texts; and offensive objects or images. Anyone of any sex, sexual orientation, or gender identity can be a victim or a harasser. The victim and the harasser can also be of the same sex, sexual orientation, and/or gender identity</a:t>
            </a:r>
            <a:endParaRPr dirty="0"/>
          </a:p>
        </p:txBody>
      </p:sp>
    </p:spTree>
    <p:extLst>
      <p:ext uri="{BB962C8B-B14F-4D97-AF65-F5344CB8AC3E}">
        <p14:creationId xmlns:p14="http://schemas.microsoft.com/office/powerpoint/2010/main" val="109136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154039e88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154039e8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effectLst/>
              </a:rPr>
              <a:t>When it comes to sexual harassment and sexual assault in science, the </a:t>
            </a:r>
            <a:r>
              <a:rPr lang="en-US" dirty="0">
                <a:effectLst/>
                <a:hlinkClick r:id="rId3"/>
              </a:rPr>
              <a:t>evidence</a:t>
            </a:r>
            <a:r>
              <a:rPr lang="en-US" dirty="0">
                <a:effectLst/>
              </a:rPr>
              <a:t> is clear. </a:t>
            </a:r>
            <a:r>
              <a:rPr lang="en-US" dirty="0">
                <a:effectLst/>
                <a:hlinkClick r:id="rId3"/>
              </a:rPr>
              <a:t>Seventy-one percent of women field researchers</a:t>
            </a:r>
            <a:r>
              <a:rPr lang="en-US" dirty="0">
                <a:effectLst/>
              </a:rPr>
              <a:t> have received inappropriate sexual remarks and 26 percent reported experiencing sexual assault. In the field of astronomy, 40 percent of women of color report feeling unsafe in their workplace as a result of their gender and 28 percent as a result of their race. In the last two years alone, high profile cases of sexual violence have been reported in </a:t>
            </a:r>
            <a:r>
              <a:rPr lang="en-US" dirty="0">
                <a:effectLst/>
                <a:hlinkClick r:id="rId4"/>
              </a:rPr>
              <a:t>astronomy</a:t>
            </a:r>
            <a:r>
              <a:rPr lang="en-US" dirty="0">
                <a:effectLst/>
              </a:rPr>
              <a:t>, </a:t>
            </a:r>
            <a:r>
              <a:rPr lang="en-US" dirty="0">
                <a:effectLst/>
                <a:hlinkClick r:id="rId5"/>
              </a:rPr>
              <a:t>biology</a:t>
            </a:r>
            <a:r>
              <a:rPr lang="en-US" dirty="0">
                <a:effectLst/>
              </a:rPr>
              <a:t>, </a:t>
            </a:r>
            <a:r>
              <a:rPr lang="en-US" dirty="0">
                <a:effectLst/>
                <a:hlinkClick r:id="rId6"/>
              </a:rPr>
              <a:t>entomology</a:t>
            </a:r>
            <a:r>
              <a:rPr lang="en-US" dirty="0">
                <a:effectLst/>
              </a:rPr>
              <a:t>, </a:t>
            </a:r>
            <a:r>
              <a:rPr lang="en-US" dirty="0">
                <a:effectLst/>
                <a:hlinkClick r:id="rId7"/>
              </a:rPr>
              <a:t>linguistics</a:t>
            </a:r>
            <a:r>
              <a:rPr lang="en-US" dirty="0">
                <a:effectLst/>
              </a:rPr>
              <a:t>, </a:t>
            </a:r>
            <a:r>
              <a:rPr lang="en-US" dirty="0">
                <a:effectLst/>
                <a:hlinkClick r:id="rId8"/>
              </a:rPr>
              <a:t>geology</a:t>
            </a:r>
            <a:r>
              <a:rPr lang="en-US" dirty="0">
                <a:effectLst/>
              </a:rPr>
              <a:t>, </a:t>
            </a:r>
            <a:r>
              <a:rPr lang="en-US" dirty="0">
                <a:effectLst/>
                <a:hlinkClick r:id="rId9"/>
              </a:rPr>
              <a:t>immunology</a:t>
            </a:r>
            <a:r>
              <a:rPr lang="en-US" dirty="0">
                <a:effectLst/>
              </a:rPr>
              <a:t>, </a:t>
            </a:r>
            <a:r>
              <a:rPr lang="en-US" dirty="0">
                <a:effectLst/>
                <a:hlinkClick r:id="rId10"/>
              </a:rPr>
              <a:t>paleoanthropology</a:t>
            </a:r>
            <a:r>
              <a:rPr lang="en-US" dirty="0">
                <a:effectLst/>
              </a:rPr>
              <a:t>, and </a:t>
            </a:r>
            <a:r>
              <a:rPr lang="en-US" dirty="0">
                <a:effectLst/>
                <a:hlinkClick r:id="rId11"/>
              </a:rPr>
              <a:t>physics</a:t>
            </a:r>
            <a:r>
              <a:rPr lang="en-US" dirty="0">
                <a:effectLst/>
              </a:rPr>
              <a:t>.</a:t>
            </a:r>
          </a:p>
          <a:p>
            <a:r>
              <a:rPr lang="en-US" dirty="0">
                <a:effectLst/>
              </a:rPr>
              <a:t>This culture drives women </a:t>
            </a:r>
            <a:r>
              <a:rPr lang="en-US" dirty="0">
                <a:effectLst/>
                <a:hlinkClick r:id="rId12"/>
              </a:rPr>
              <a:t>out of science</a:t>
            </a:r>
            <a:r>
              <a:rPr lang="en-US" dirty="0">
                <a:effectLst/>
              </a:rPr>
              <a:t>. And despite our desire to be objective and neutral, the evidence is also clear that men often </a:t>
            </a:r>
            <a:r>
              <a:rPr lang="en-US" dirty="0">
                <a:effectLst/>
                <a:hlinkClick r:id="rId13"/>
              </a:rPr>
              <a:t>ignore</a:t>
            </a:r>
            <a:r>
              <a:rPr lang="en-US" dirty="0">
                <a:effectLst/>
              </a:rPr>
              <a:t> the evidence of gender discrimination in our own ranks.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https://cacm.acm.org/news/256561-sexual-harassment-bias-against-women-persist-in-stem-professions/fulltext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93ac557715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93ac557715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(Fitzgerald et al., 1988, 1995)</a:t>
            </a:r>
            <a:endParaRPr dirty="0"/>
          </a:p>
        </p:txBody>
      </p:sp>
    </p:spTree>
    <p:extLst>
      <p:ext uri="{BB962C8B-B14F-4D97-AF65-F5344CB8AC3E}">
        <p14:creationId xmlns:p14="http://schemas.microsoft.com/office/powerpoint/2010/main" val="63034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ac557715_3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ac557715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highlight>
                  <a:srgbClr val="FFFFFF"/>
                </a:highlight>
                <a:latin typeface="Merriweather"/>
                <a:ea typeface="Merriweather"/>
                <a:cs typeface="Merriweather"/>
                <a:sym typeface="Merriweather"/>
              </a:rPr>
              <a:t>In situations of power disparities (one person has power over another) and includes behaviors such as sexual blackmail, bribes, or threats aimed at receiving sexual cooperation.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24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93ac557715_3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93ac557715_3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highlight>
                  <a:srgbClr val="FFFFFF"/>
                </a:highlight>
                <a:latin typeface="Merriweather"/>
                <a:ea typeface="Merriweather"/>
                <a:cs typeface="Merriweather"/>
                <a:sym typeface="Merriweather"/>
              </a:rPr>
              <a:t>Unwelcome and unreciprocated gestures of sexual interest, such as an objectifying gaze, unwanted touching, or pressure for dates. (</a:t>
            </a:r>
            <a:r>
              <a:rPr lang="en-US" sz="1200" dirty="0" err="1">
                <a:solidFill>
                  <a:srgbClr val="222222"/>
                </a:solidFill>
                <a:highlight>
                  <a:srgbClr val="FFFFFF"/>
                </a:highlight>
                <a:latin typeface="Merriweather"/>
                <a:ea typeface="Merriweather"/>
                <a:cs typeface="Merriweather"/>
                <a:sym typeface="Merriweather"/>
              </a:rPr>
              <a:t>Unsolicted</a:t>
            </a:r>
            <a:r>
              <a:rPr lang="en-US" sz="1200" dirty="0">
                <a:solidFill>
                  <a:srgbClr val="222222"/>
                </a:solidFill>
                <a:highlight>
                  <a:srgbClr val="FFFFFF"/>
                </a:highlight>
                <a:latin typeface="Merriweather"/>
                <a:ea typeface="Merriweather"/>
                <a:cs typeface="Merriweather"/>
                <a:sym typeface="Merriweather"/>
              </a:rPr>
              <a:t> touch). </a:t>
            </a:r>
            <a:endParaRPr lang="en-US" sz="16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94137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93ac557715_3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93ac557715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dirty="0"/>
              <a:t>https://www.science.org/content/article/rosalind-franklin-and-damage-gender-harassment</a:t>
            </a:r>
          </a:p>
          <a:p>
            <a:pPr>
              <a:buFont typeface="Arial" panose="020B0604020202020204" pitchFamily="34" charset="0"/>
              <a:buChar char="•"/>
            </a:pPr>
            <a:endParaRPr lang="en-US" dirty="0"/>
          </a:p>
          <a:p>
            <a:pPr>
              <a:buFont typeface="Arial" panose="020B0604020202020204" pitchFamily="34" charset="0"/>
              <a:buNone/>
            </a:pPr>
            <a:r>
              <a:rPr lang="en-US" dirty="0"/>
              <a:t>THIS TENDS TO GET LESS ATTENTION THAN THE TWO OTHER FORMS&lt; BUT THIS IS BY FAR THE MOST COMMON FORM IN STEM AND ACADEMIA AS A WHOLE</a:t>
            </a:r>
          </a:p>
          <a:p>
            <a:pPr>
              <a:buFont typeface="Arial" panose="020B0604020202020204" pitchFamily="34" charset="0"/>
              <a:buNone/>
            </a:pPr>
            <a:endParaRPr lang="en-US" dirty="0"/>
          </a:p>
          <a:p>
            <a:pPr>
              <a:buFont typeface="Arial" panose="020B0604020202020204" pitchFamily="34" charset="0"/>
              <a:buNone/>
            </a:pPr>
            <a:r>
              <a:rPr lang="en-US" dirty="0"/>
              <a:t>And the literature supports that these everyday experiences may have as bad or worse personal and professional consequences as things like unwanted sexual advances."</a:t>
            </a:r>
          </a:p>
          <a:p>
            <a:pPr>
              <a:buFont typeface="Arial" panose="020B0604020202020204" pitchFamily="34" charset="0"/>
              <a:buNone/>
            </a:pPr>
            <a:endParaRPr lang="en-US" dirty="0"/>
          </a:p>
          <a:p>
            <a:pPr>
              <a:buFont typeface="Arial" panose="020B0604020202020204" pitchFamily="34" charset="0"/>
              <a:buNone/>
            </a:pPr>
            <a:endParaRPr lang="en-US" dirty="0"/>
          </a:p>
          <a:p>
            <a:r>
              <a:rPr lang="en-US" dirty="0"/>
              <a:t>Watson and Crick reveal the gender harassment that Franklin endured in the lab. Throughout </a:t>
            </a:r>
            <a:r>
              <a:rPr lang="en-US" i="1" dirty="0"/>
              <a:t>The Double Helix,</a:t>
            </a:r>
            <a:r>
              <a:rPr lang="en-US" dirty="0"/>
              <a:t> Watson's famous 1968 book recounting the race to the famous structure, Watson condescendingly refers to Franklin as "Rosy," a nickname never used to her face. "There was never lipstick to contrast with her straight black hair, while at the age of thirty-one her dresses showed all the imagination of English blue-stocking adolescents," he writes, though neglecting to critique his male colleagues' cosmetic or sartorial choices.</a:t>
            </a:r>
          </a:p>
          <a:p>
            <a:r>
              <a:rPr lang="en-US" dirty="0"/>
              <a:t>He adds that her "belligerent moods" interfered with Wilkins' ability to "maintain a dominant position that would allow him to think unhindered about DNA." For that reason, "[c]</a:t>
            </a:r>
            <a:r>
              <a:rPr lang="en-US" dirty="0" err="1"/>
              <a:t>learly</a:t>
            </a:r>
            <a:r>
              <a:rPr lang="en-US" dirty="0"/>
              <a:t> Rosy had to go or be put in her place. … The thought could not be avoided that the best home for a feminist was in another person's lab." In the 1993 book </a:t>
            </a:r>
            <a:r>
              <a:rPr lang="en-US" i="1" dirty="0"/>
              <a:t>Nobel Prize Women in Science</a:t>
            </a:r>
            <a:r>
              <a:rPr lang="en-US" dirty="0"/>
              <a:t>, Crick was quoted as saying, "I'm afraid we always used to adopt—let's say, a patronizing attitude towards her."</a:t>
            </a:r>
          </a:p>
          <a:p>
            <a:pPr>
              <a:buFont typeface="Arial" panose="020B0604020202020204" pitchFamily="34" charset="0"/>
              <a:buNone/>
            </a:pPr>
            <a:r>
              <a:rPr lang="en-US" dirty="0"/>
              <a:t>		</a:t>
            </a:r>
          </a:p>
          <a:p>
            <a:pPr>
              <a:buFont typeface="Arial" panose="020B0604020202020204" pitchFamily="34" charset="0"/>
              <a:buChar char="•"/>
            </a:pPr>
            <a:endParaRPr lang="en-US" dirty="0"/>
          </a:p>
          <a:p>
            <a:pPr>
              <a:buFont typeface="Arial" panose="020B0604020202020204" pitchFamily="34" charset="0"/>
              <a:buChar char="•"/>
            </a:pPr>
            <a:r>
              <a:rPr lang="en-US" dirty="0"/>
              <a:t>Inappropriate displays of material that offends a particular gender, e.g., an insulting comic or another type of graphic or visual content.</a:t>
            </a:r>
          </a:p>
          <a:p>
            <a:pPr>
              <a:buFont typeface="Arial" panose="020B0604020202020204" pitchFamily="34" charset="0"/>
              <a:buChar char="•"/>
            </a:pPr>
            <a:endParaRPr lang="en-US" dirty="0"/>
          </a:p>
          <a:p>
            <a:pPr>
              <a:buFont typeface="Arial" panose="020B0604020202020204" pitchFamily="34" charset="0"/>
              <a:buChar char="•"/>
            </a:pPr>
            <a:r>
              <a:rPr lang="en-US" dirty="0"/>
              <a:t>Comments or remarks, e.g., an inappropriate joke or story, that are directed as an affront to people of a specific gender.</a:t>
            </a:r>
          </a:p>
          <a:p>
            <a:pPr>
              <a:buFont typeface="Arial" panose="020B0604020202020204" pitchFamily="34" charset="0"/>
              <a:buChar char="•"/>
            </a:pPr>
            <a:r>
              <a:rPr lang="en-US" dirty="0"/>
              <a:t>Insults or derogatory actions directed at a person solely because of their gender.</a:t>
            </a:r>
          </a:p>
          <a:p>
            <a:pPr>
              <a:buFont typeface="Arial" panose="020B0604020202020204" pitchFamily="34" charset="0"/>
              <a:buChar char="•"/>
            </a:pPr>
            <a:r>
              <a:rPr lang="en-US" dirty="0"/>
              <a:t>Remarks that continue to be made even after the person has requested that they stop or the person targeted has indicated to the alleged harasser that they are offensive.</a:t>
            </a:r>
          </a:p>
          <a:p>
            <a:pPr>
              <a:buFont typeface="Arial" panose="020B0604020202020204" pitchFamily="34" charset="0"/>
              <a:buChar char="•"/>
            </a:pPr>
            <a:r>
              <a:rPr lang="en-US" dirty="0"/>
              <a:t>Actual physical contact, assault, or interference with the person based on hostility to an individual’s gender.</a:t>
            </a:r>
          </a:p>
          <a:p>
            <a:pPr>
              <a:buFont typeface="Arial" panose="020B0604020202020204" pitchFamily="34" charset="0"/>
              <a:buChar char="•"/>
            </a:pPr>
            <a:r>
              <a:rPr lang="en-US" dirty="0"/>
              <a:t>Labeling an individual with an offensive nickname for their gender.</a:t>
            </a:r>
          </a:p>
          <a:p>
            <a:pPr>
              <a:buFont typeface="Arial" panose="020B0604020202020204" pitchFamily="34" charset="0"/>
              <a:buChar char="•"/>
            </a:pPr>
            <a:r>
              <a:rPr lang="en-US" dirty="0"/>
              <a:t>Generalized sexist slurs.</a:t>
            </a:r>
          </a:p>
          <a:p>
            <a:pPr>
              <a:buFont typeface="Arial" panose="020B0604020202020204" pitchFamily="34" charset="0"/>
              <a:buChar char="•"/>
            </a:pPr>
            <a:r>
              <a:rPr lang="en-US" dirty="0"/>
              <a:t>Obscene humor or jokes about sex or any gender in general.</a:t>
            </a:r>
          </a:p>
          <a:p>
            <a:pPr>
              <a:buFont typeface="Arial" panose="020B0604020202020204" pitchFamily="34" charset="0"/>
              <a:buChar char="•"/>
            </a:pPr>
            <a:r>
              <a:rPr lang="en-US" dirty="0"/>
              <a:t>Degrading anecdotes.</a:t>
            </a:r>
          </a:p>
          <a:p>
            <a:pPr>
              <a:buFont typeface="Arial" panose="020B0604020202020204" pitchFamily="34" charset="0"/>
              <a:buChar char="•"/>
            </a:pPr>
            <a:r>
              <a:rPr lang="en-US" dirty="0"/>
              <a:t>Nicknames that are derogatory of a person’s gender.</a:t>
            </a:r>
          </a:p>
          <a:p>
            <a:pPr>
              <a:buFont typeface="Arial" panose="020B0604020202020204" pitchFamily="34" charset="0"/>
              <a:buChar char="•"/>
            </a:pPr>
            <a:r>
              <a:rPr lang="en-US" dirty="0"/>
              <a:t>Gender-based belittling of a person or patronizing comments about them.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0210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9154039e88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9154039e8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6B35D83-1C90-674A-908E-D61D13BA54A8}" type="datetimeFigureOut">
              <a:rPr lang="en-US" smtClean="0"/>
              <a:t>2/26/2024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C433E3F-1EB1-5843-B37D-B877C792F17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B35D83-1C90-674A-908E-D61D13BA54A8}"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33E3F-1EB1-5843-B37D-B877C792F1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6B35D83-1C90-674A-908E-D61D13BA54A8}" type="datetimeFigureOut">
              <a:rPr lang="en-US" smtClean="0"/>
              <a:t>2/26/2024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C433E3F-1EB1-5843-B37D-B877C792F17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645433"/>
            <a:ext cx="8520600" cy="444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6251679"/>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624884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6B35D83-1C90-674A-908E-D61D13BA54A8}" type="datetimeFigureOut">
              <a:rPr lang="en-US" smtClean="0"/>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6B35D83-1C90-674A-908E-D61D13BA54A8}" type="datetimeFigureOut">
              <a:rPr lang="en-US" smtClean="0"/>
              <a:t>2/26/2024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C433E3F-1EB1-5843-B37D-B877C792F17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6B35D83-1C90-674A-908E-D61D13BA54A8}" type="datetimeFigureOut">
              <a:rPr lang="en-US" smtClean="0"/>
              <a:t>2/26/2024</a:t>
            </a:fld>
            <a:endParaRPr lang="en-US"/>
          </a:p>
        </p:txBody>
      </p:sp>
      <p:sp>
        <p:nvSpPr>
          <p:cNvPr id="10" name="Slide Number Placeholder 9"/>
          <p:cNvSpPr>
            <a:spLocks noGrp="1"/>
          </p:cNvSpPr>
          <p:nvPr>
            <p:ph type="sldNum" sz="quarter" idx="16"/>
          </p:nvPr>
        </p:nvSpPr>
        <p:spPr/>
        <p:txBody>
          <a:bodyPr rtlCol="0"/>
          <a:lstStyle/>
          <a:p>
            <a:fld id="{BC433E3F-1EB1-5843-B37D-B877C792F17B}"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6B35D83-1C90-674A-908E-D61D13BA54A8}" type="datetimeFigureOut">
              <a:rPr lang="en-US" smtClean="0"/>
              <a:t>2/26/2024</a:t>
            </a:fld>
            <a:endParaRPr lang="en-US"/>
          </a:p>
        </p:txBody>
      </p:sp>
      <p:sp>
        <p:nvSpPr>
          <p:cNvPr id="12" name="Slide Number Placeholder 11"/>
          <p:cNvSpPr>
            <a:spLocks noGrp="1"/>
          </p:cNvSpPr>
          <p:nvPr>
            <p:ph type="sldNum" sz="quarter" idx="16"/>
          </p:nvPr>
        </p:nvSpPr>
        <p:spPr/>
        <p:txBody>
          <a:bodyPr rtlCol="0"/>
          <a:lstStyle/>
          <a:p>
            <a:fld id="{BC433E3F-1EB1-5843-B37D-B877C792F17B}"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6B35D83-1C90-674A-908E-D61D13BA54A8}" type="datetimeFigureOut">
              <a:rPr lang="en-US" smtClean="0"/>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35D83-1C90-674A-908E-D61D13BA54A8}" type="datetimeFigureOut">
              <a:rPr lang="en-US" smtClean="0"/>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433E3F-1EB1-5843-B37D-B877C792F1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6B35D83-1C90-674A-908E-D61D13BA54A8}" type="datetimeFigureOut">
              <a:rPr lang="en-US" smtClean="0"/>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C433E3F-1EB1-5843-B37D-B877C792F17B}"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6B35D83-1C90-674A-908E-D61D13BA54A8}" type="datetimeFigureOut">
              <a:rPr lang="en-US" smtClean="0"/>
              <a:t>2/26/2024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C433E3F-1EB1-5843-B37D-B877C792F17B}"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6B35D83-1C90-674A-908E-D61D13BA54A8}" type="datetimeFigureOut">
              <a:rPr lang="en-US" smtClean="0"/>
              <a:t>2/26/2024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C433E3F-1EB1-5843-B37D-B877C792F1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alpha val="84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3230" y="531400"/>
            <a:ext cx="7339321" cy="2379391"/>
          </a:xfrm>
        </p:spPr>
        <p:txBody>
          <a:bodyPr>
            <a:normAutofit/>
          </a:bodyPr>
          <a:lstStyle/>
          <a:p>
            <a:pPr algn="ctr"/>
            <a:r>
              <a:rPr lang="en-US" dirty="0">
                <a:solidFill>
                  <a:schemeClr val="tx1"/>
                </a:solidFill>
              </a:rPr>
              <a:t>Identifying and reducing sexual harassment in stem</a:t>
            </a:r>
          </a:p>
        </p:txBody>
      </p:sp>
      <p:sp>
        <p:nvSpPr>
          <p:cNvPr id="3" name="Subtitle 2"/>
          <p:cNvSpPr>
            <a:spLocks noGrp="1"/>
          </p:cNvSpPr>
          <p:nvPr>
            <p:ph type="subTitle" idx="1"/>
          </p:nvPr>
        </p:nvSpPr>
        <p:spPr>
          <a:xfrm>
            <a:off x="1075765" y="3259567"/>
            <a:ext cx="6870672" cy="1495313"/>
          </a:xfrm>
          <a:solidFill>
            <a:schemeClr val="accent4">
              <a:lumMod val="40000"/>
              <a:lumOff val="60000"/>
            </a:schemeClr>
          </a:solidFill>
        </p:spPr>
        <p:txBody>
          <a:bodyPr>
            <a:normAutofit/>
          </a:bodyPr>
          <a:lstStyle/>
          <a:p>
            <a:pPr algn="ctr"/>
            <a:r>
              <a:rPr lang="en-US" dirty="0">
                <a:solidFill>
                  <a:schemeClr val="bg1"/>
                </a:solidFill>
              </a:rPr>
              <a:t>Dr. Matthew </a:t>
            </a:r>
            <a:r>
              <a:rPr lang="en-US" dirty="0" err="1">
                <a:solidFill>
                  <a:schemeClr val="bg1"/>
                </a:solidFill>
              </a:rPr>
              <a:t>Paolucci</a:t>
            </a:r>
            <a:r>
              <a:rPr lang="en-US" dirty="0">
                <a:solidFill>
                  <a:schemeClr val="bg1"/>
                </a:solidFill>
              </a:rPr>
              <a:t> Callahan, Psychology</a:t>
            </a:r>
          </a:p>
          <a:p>
            <a:pPr algn="ctr"/>
            <a:r>
              <a:rPr lang="en-US" dirty="0">
                <a:solidFill>
                  <a:schemeClr val="bg1"/>
                </a:solidFill>
              </a:rPr>
              <a:t>Dr. Sarah Eagan, Psychology</a:t>
            </a:r>
          </a:p>
          <a:p>
            <a:pPr algn="ctr"/>
            <a:r>
              <a:rPr lang="en-US" dirty="0">
                <a:solidFill>
                  <a:schemeClr val="bg1"/>
                </a:solidFill>
              </a:rPr>
              <a:t>Dr. Lynn </a:t>
            </a:r>
            <a:r>
              <a:rPr lang="en-US" dirty="0" err="1">
                <a:solidFill>
                  <a:schemeClr val="bg1"/>
                </a:solidFill>
              </a:rPr>
              <a:t>Cominsky</a:t>
            </a:r>
            <a:r>
              <a:rPr lang="en-US" dirty="0">
                <a:solidFill>
                  <a:schemeClr val="bg1"/>
                </a:solidFill>
              </a:rPr>
              <a:t>, Physics and Astronomy</a:t>
            </a:r>
          </a:p>
        </p:txBody>
      </p:sp>
    </p:spTree>
    <p:extLst>
      <p:ext uri="{BB962C8B-B14F-4D97-AF65-F5344CB8AC3E}">
        <p14:creationId xmlns:p14="http://schemas.microsoft.com/office/powerpoint/2010/main" val="3109305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3"/>
          <p:cNvSpPr txBox="1">
            <a:spLocks noGrp="1"/>
          </p:cNvSpPr>
          <p:nvPr>
            <p:ph type="body" idx="1"/>
          </p:nvPr>
        </p:nvSpPr>
        <p:spPr>
          <a:xfrm>
            <a:off x="172635" y="1690769"/>
            <a:ext cx="8727538" cy="1477050"/>
          </a:xfrm>
          <a:prstGeom prst="rect">
            <a:avLst/>
          </a:prstGeom>
          <a:solidFill>
            <a:schemeClr val="accent3">
              <a:lumMod val="20000"/>
              <a:lumOff val="80000"/>
            </a:schemeClr>
          </a:solidFill>
        </p:spPr>
        <p:txBody>
          <a:bodyPr spcFirstLastPara="1" vert="horz" wrap="square" lIns="91425" tIns="91425" rIns="91425" bIns="91425" anchor="t" anchorCtr="0">
            <a:normAutofit/>
          </a:bodyPr>
          <a:lstStyle/>
          <a:p>
            <a:pPr marL="0" indent="0">
              <a:buNone/>
            </a:pPr>
            <a:r>
              <a:rPr lang="en" sz="2411" dirty="0"/>
              <a:t>During an exam, a female student raises her hand with a question. </a:t>
            </a:r>
            <a:r>
              <a:rPr lang="en-US" sz="2411" dirty="0"/>
              <a:t>The male professor leans over her, puts his arm around her and lightly brushes her back while answering her question. </a:t>
            </a:r>
            <a:endParaRPr sz="2411" dirty="0"/>
          </a:p>
          <a:p>
            <a:pPr marL="0" indent="0">
              <a:spcBef>
                <a:spcPts val="1200"/>
              </a:spcBef>
              <a:spcAft>
                <a:spcPts val="1200"/>
              </a:spcAft>
              <a:buNone/>
            </a:pPr>
            <a:endParaRPr dirty="0"/>
          </a:p>
        </p:txBody>
      </p:sp>
      <p:sp>
        <p:nvSpPr>
          <p:cNvPr id="379" name="Google Shape;379;p63"/>
          <p:cNvSpPr txBox="1"/>
          <p:nvPr/>
        </p:nvSpPr>
        <p:spPr>
          <a:xfrm>
            <a:off x="197115" y="235259"/>
            <a:ext cx="8804523" cy="860700"/>
          </a:xfrm>
          <a:prstGeom prst="rect">
            <a:avLst/>
          </a:prstGeom>
          <a:noFill/>
          <a:ln>
            <a:noFill/>
          </a:ln>
        </p:spPr>
        <p:txBody>
          <a:bodyPr spcFirstLastPara="1" wrap="square" lIns="91425" tIns="91425" rIns="91425" bIns="91425" anchor="t" anchorCtr="0">
            <a:noAutofit/>
          </a:bodyPr>
          <a:lstStyle/>
          <a:p>
            <a:endParaRPr lang="en-US" sz="2600" dirty="0">
              <a:solidFill>
                <a:srgbClr val="222222"/>
              </a:solidFill>
              <a:latin typeface="Playfair Display"/>
              <a:ea typeface="Playfair Display"/>
              <a:cs typeface="Playfair Display"/>
              <a:sym typeface="Playfair Display"/>
            </a:endParaRPr>
          </a:p>
          <a:p>
            <a:r>
              <a:rPr lang="en-US" sz="2600" dirty="0">
                <a:solidFill>
                  <a:srgbClr val="222222"/>
                </a:solidFill>
                <a:latin typeface="Playfair Display"/>
                <a:ea typeface="Playfair Display"/>
                <a:cs typeface="Playfair Display"/>
                <a:sym typeface="Playfair Display"/>
              </a:rPr>
              <a:t>Let’s Practice! Which form of sexual harassment is this?</a:t>
            </a:r>
            <a:endParaRPr sz="2600" dirty="0">
              <a:solidFill>
                <a:srgbClr val="222222"/>
              </a:solidFill>
              <a:latin typeface="Playfair Display"/>
              <a:ea typeface="Playfair Display"/>
              <a:cs typeface="Playfair Display"/>
              <a:sym typeface="Playfair Display"/>
            </a:endParaRPr>
          </a:p>
        </p:txBody>
      </p:sp>
      <p:sp>
        <p:nvSpPr>
          <p:cNvPr id="2" name="TextBox 1">
            <a:extLst>
              <a:ext uri="{FF2B5EF4-FFF2-40B4-BE49-F238E27FC236}">
                <a16:creationId xmlns:a16="http://schemas.microsoft.com/office/drawing/2014/main" id="{14425948-01B9-2445-9536-6802B6442525}"/>
              </a:ext>
            </a:extLst>
          </p:cNvPr>
          <p:cNvSpPr txBox="1"/>
          <p:nvPr/>
        </p:nvSpPr>
        <p:spPr>
          <a:xfrm>
            <a:off x="274100" y="3541140"/>
            <a:ext cx="4240421" cy="1908215"/>
          </a:xfrm>
          <a:prstGeom prst="rect">
            <a:avLst/>
          </a:prstGeom>
          <a:solidFill>
            <a:schemeClr val="accent4">
              <a:lumMod val="20000"/>
              <a:lumOff val="80000"/>
            </a:schemeClr>
          </a:solidFill>
        </p:spPr>
        <p:txBody>
          <a:bodyPr wrap="square" rtlCol="0">
            <a:spAutoFit/>
          </a:bodyPr>
          <a:lstStyle/>
          <a:p>
            <a:r>
              <a:rPr lang="en-US" sz="3000" dirty="0"/>
              <a:t>Unwanted sexual attention</a:t>
            </a:r>
          </a:p>
          <a:p>
            <a:r>
              <a:rPr lang="en-US" sz="2200" dirty="0"/>
              <a:t>(note – the (now former) professor in this situation said that he was just a “touchy feely type of guy with everyone”. (just not the guys)</a:t>
            </a:r>
          </a:p>
        </p:txBody>
      </p:sp>
      <p:pic>
        <p:nvPicPr>
          <p:cNvPr id="3" name="Picture 2">
            <a:extLst>
              <a:ext uri="{FF2B5EF4-FFF2-40B4-BE49-F238E27FC236}">
                <a16:creationId xmlns:a16="http://schemas.microsoft.com/office/drawing/2014/main" id="{2CF8668C-D398-7BEA-B67E-61EDA0E8C4B7}"/>
              </a:ext>
            </a:extLst>
          </p:cNvPr>
          <p:cNvPicPr>
            <a:picLocks noChangeAspect="1"/>
          </p:cNvPicPr>
          <p:nvPr/>
        </p:nvPicPr>
        <p:blipFill>
          <a:blip r:embed="rId3"/>
          <a:stretch>
            <a:fillRect/>
          </a:stretch>
        </p:blipFill>
        <p:spPr>
          <a:xfrm>
            <a:off x="4823635" y="3476491"/>
            <a:ext cx="3673443" cy="24445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5"/>
          <p:cNvSpPr txBox="1">
            <a:spLocks noGrp="1"/>
          </p:cNvSpPr>
          <p:nvPr>
            <p:ph type="title"/>
          </p:nvPr>
        </p:nvSpPr>
        <p:spPr>
          <a:xfrm>
            <a:off x="256944" y="-1"/>
            <a:ext cx="8783021" cy="1297681"/>
          </a:xfrm>
          <a:prstGeom prst="rect">
            <a:avLst/>
          </a:prstGeom>
        </p:spPr>
        <p:txBody>
          <a:bodyPr spcFirstLastPara="1" vert="horz" wrap="square" lIns="91425" tIns="91425" rIns="91425" bIns="91425" anchor="t" anchorCtr="0">
            <a:normAutofit/>
          </a:bodyPr>
          <a:lstStyle/>
          <a:p>
            <a:br>
              <a:rPr lang="en" sz="3600" dirty="0"/>
            </a:br>
            <a:r>
              <a:rPr lang="en" sz="3600" dirty="0"/>
              <a:t>Overall Impact:  it impacts every sphere of life</a:t>
            </a:r>
            <a:endParaRPr sz="3600" dirty="0"/>
          </a:p>
        </p:txBody>
      </p:sp>
      <p:sp>
        <p:nvSpPr>
          <p:cNvPr id="268" name="Google Shape;268;p45"/>
          <p:cNvSpPr txBox="1">
            <a:spLocks noGrp="1"/>
          </p:cNvSpPr>
          <p:nvPr>
            <p:ph type="body" idx="1"/>
          </p:nvPr>
        </p:nvSpPr>
        <p:spPr>
          <a:xfrm>
            <a:off x="301428" y="1792766"/>
            <a:ext cx="3918002" cy="1791655"/>
          </a:xfrm>
          <a:prstGeom prst="rect">
            <a:avLst/>
          </a:prstGeom>
        </p:spPr>
        <p:txBody>
          <a:bodyPr spcFirstLastPara="1" vert="horz" wrap="square" lIns="91425" tIns="91425" rIns="91425" bIns="91425" anchor="t" anchorCtr="0">
            <a:normAutofit/>
          </a:bodyPr>
          <a:lstStyle/>
          <a:p>
            <a:pPr marL="114300" indent="0">
              <a:buNone/>
            </a:pPr>
            <a:r>
              <a:rPr lang="en" dirty="0"/>
              <a:t>Family impacted</a:t>
            </a:r>
            <a:endParaRPr dirty="0"/>
          </a:p>
          <a:p>
            <a:pPr marL="114300" indent="0">
              <a:buNone/>
            </a:pPr>
            <a:r>
              <a:rPr lang="en" dirty="0"/>
              <a:t>Devaluation of self</a:t>
            </a:r>
            <a:endParaRPr dirty="0"/>
          </a:p>
          <a:p>
            <a:pPr indent="0">
              <a:spcBef>
                <a:spcPts val="1200"/>
              </a:spcBef>
              <a:buNone/>
            </a:pPr>
            <a:endParaRPr dirty="0"/>
          </a:p>
        </p:txBody>
      </p:sp>
      <p:pic>
        <p:nvPicPr>
          <p:cNvPr id="269" name="Google Shape;269;p45"/>
          <p:cNvPicPr preferRelativeResize="0"/>
          <p:nvPr/>
        </p:nvPicPr>
        <p:blipFill>
          <a:blip r:embed="rId3">
            <a:alphaModFix/>
          </a:blip>
          <a:stretch>
            <a:fillRect/>
          </a:stretch>
        </p:blipFill>
        <p:spPr>
          <a:xfrm>
            <a:off x="4841907" y="1602668"/>
            <a:ext cx="3684500" cy="2072524"/>
          </a:xfrm>
          <a:prstGeom prst="rect">
            <a:avLst/>
          </a:prstGeom>
          <a:noFill/>
          <a:ln>
            <a:noFill/>
          </a:ln>
        </p:spPr>
      </p:pic>
      <p:pic>
        <p:nvPicPr>
          <p:cNvPr id="2" name="Picture 1">
            <a:extLst>
              <a:ext uri="{FF2B5EF4-FFF2-40B4-BE49-F238E27FC236}">
                <a16:creationId xmlns:a16="http://schemas.microsoft.com/office/drawing/2014/main" id="{EAEE32F1-C935-A7E6-37FF-FCFB731FF1D7}"/>
              </a:ext>
            </a:extLst>
          </p:cNvPr>
          <p:cNvPicPr>
            <a:picLocks noChangeAspect="1"/>
          </p:cNvPicPr>
          <p:nvPr/>
        </p:nvPicPr>
        <p:blipFill>
          <a:blip r:embed="rId4"/>
          <a:stretch>
            <a:fillRect/>
          </a:stretch>
        </p:blipFill>
        <p:spPr>
          <a:xfrm>
            <a:off x="301428" y="3763721"/>
            <a:ext cx="4810615" cy="2702954"/>
          </a:xfrm>
          <a:prstGeom prst="rect">
            <a:avLst/>
          </a:prstGeom>
        </p:spPr>
      </p:pic>
      <p:pic>
        <p:nvPicPr>
          <p:cNvPr id="3" name="Picture 2">
            <a:extLst>
              <a:ext uri="{FF2B5EF4-FFF2-40B4-BE49-F238E27FC236}">
                <a16:creationId xmlns:a16="http://schemas.microsoft.com/office/drawing/2014/main" id="{572F3149-3016-ED19-4682-AE141EA4CC07}"/>
              </a:ext>
            </a:extLst>
          </p:cNvPr>
          <p:cNvPicPr>
            <a:picLocks noChangeAspect="1"/>
          </p:cNvPicPr>
          <p:nvPr/>
        </p:nvPicPr>
        <p:blipFill>
          <a:blip r:embed="rId5"/>
          <a:stretch>
            <a:fillRect/>
          </a:stretch>
        </p:blipFill>
        <p:spPr>
          <a:xfrm>
            <a:off x="5304445" y="3956232"/>
            <a:ext cx="3354585" cy="23233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182" y="1716833"/>
            <a:ext cx="8153400" cy="1577910"/>
          </a:xfrm>
        </p:spPr>
        <p:txBody>
          <a:bodyPr>
            <a:normAutofit fontScale="90000"/>
          </a:bodyPr>
          <a:lstStyle/>
          <a:p>
            <a:r>
              <a:rPr lang="en-US" dirty="0"/>
              <a:t>Why does this all happen? Why is sexual harassment such a problem in STEM fields?</a:t>
            </a:r>
          </a:p>
        </p:txBody>
      </p:sp>
      <p:sp>
        <p:nvSpPr>
          <p:cNvPr id="4" name="TextBox 3">
            <a:extLst>
              <a:ext uri="{FF2B5EF4-FFF2-40B4-BE49-F238E27FC236}">
                <a16:creationId xmlns:a16="http://schemas.microsoft.com/office/drawing/2014/main" id="{063C670B-DB46-4584-AAB2-B869F90BF752}"/>
              </a:ext>
            </a:extLst>
          </p:cNvPr>
          <p:cNvSpPr txBox="1"/>
          <p:nvPr/>
        </p:nvSpPr>
        <p:spPr>
          <a:xfrm>
            <a:off x="263154" y="3609705"/>
            <a:ext cx="6367801" cy="1477328"/>
          </a:xfrm>
          <a:prstGeom prst="rect">
            <a:avLst/>
          </a:prstGeom>
          <a:solidFill>
            <a:schemeClr val="accent4">
              <a:lumMod val="20000"/>
              <a:lumOff val="80000"/>
            </a:schemeClr>
          </a:solidFill>
        </p:spPr>
        <p:txBody>
          <a:bodyPr wrap="square" rtlCol="0">
            <a:spAutoFit/>
          </a:bodyPr>
          <a:lstStyle/>
          <a:p>
            <a:r>
              <a:rPr lang="en-US" sz="3000" dirty="0"/>
              <a:t>1. STEM disciplines are male-dominated </a:t>
            </a:r>
          </a:p>
          <a:p>
            <a:r>
              <a:rPr lang="en-US" sz="3000" dirty="0"/>
              <a:t>2. STEM as spaces for everyday sexism</a:t>
            </a:r>
          </a:p>
          <a:p>
            <a:r>
              <a:rPr lang="en-US" sz="3000" dirty="0"/>
              <a:t>3. Blurry boundaries </a:t>
            </a:r>
          </a:p>
        </p:txBody>
      </p:sp>
    </p:spTree>
    <p:extLst>
      <p:ext uri="{BB962C8B-B14F-4D97-AF65-F5344CB8AC3E}">
        <p14:creationId xmlns:p14="http://schemas.microsoft.com/office/powerpoint/2010/main" val="327858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410258" y="284549"/>
            <a:ext cx="8520600" cy="572700"/>
          </a:xfrm>
          <a:prstGeom prst="rect">
            <a:avLst/>
          </a:prstGeom>
        </p:spPr>
        <p:txBody>
          <a:bodyPr spcFirstLastPara="1" vert="horz" wrap="square" lIns="91425" tIns="91425" rIns="91425" bIns="91425" anchor="t" anchorCtr="0">
            <a:normAutofit fontScale="90000"/>
          </a:bodyPr>
          <a:lstStyle/>
          <a:p>
            <a:r>
              <a:rPr lang="en" dirty="0"/>
              <a:t>What’s Under the Surface?</a:t>
            </a:r>
            <a:endParaRPr dirty="0"/>
          </a:p>
        </p:txBody>
      </p:sp>
      <p:sp>
        <p:nvSpPr>
          <p:cNvPr id="243" name="Google Shape;243;p41"/>
          <p:cNvSpPr txBox="1">
            <a:spLocks noGrp="1"/>
          </p:cNvSpPr>
          <p:nvPr>
            <p:ph type="body" idx="1"/>
          </p:nvPr>
        </p:nvSpPr>
        <p:spPr>
          <a:xfrm>
            <a:off x="409352" y="1869305"/>
            <a:ext cx="2504100" cy="3119389"/>
          </a:xfrm>
          <a:prstGeom prst="rect">
            <a:avLst/>
          </a:prstGeom>
        </p:spPr>
        <p:txBody>
          <a:bodyPr spcFirstLastPara="1" vert="horz" wrap="square" lIns="91425" tIns="91425" rIns="91425" bIns="91425" anchor="t" anchorCtr="0">
            <a:normAutofit/>
          </a:bodyPr>
          <a:lstStyle/>
          <a:p>
            <a:pPr marL="0" indent="0" algn="ctr">
              <a:buNone/>
            </a:pPr>
            <a:r>
              <a:rPr lang="en" sz="2000" dirty="0">
                <a:latin typeface="Lora Medium"/>
                <a:ea typeface="Lora Medium"/>
                <a:cs typeface="Lora Medium"/>
                <a:sym typeface="Lora Medium"/>
              </a:rPr>
              <a:t>Sexual harassment doesn’t just spring up from nowhere. And this is where you can have the most influence to make things better! </a:t>
            </a:r>
            <a:endParaRPr sz="2000" dirty="0">
              <a:latin typeface="Lora Medium"/>
              <a:ea typeface="Lora Medium"/>
              <a:cs typeface="Lora Medium"/>
              <a:sym typeface="Lora Medium"/>
            </a:endParaRPr>
          </a:p>
          <a:p>
            <a:pPr marL="0" indent="0">
              <a:spcBef>
                <a:spcPts val="1200"/>
              </a:spcBef>
              <a:buNone/>
            </a:pPr>
            <a:endParaRPr dirty="0"/>
          </a:p>
          <a:p>
            <a:pPr marL="0" indent="0">
              <a:spcBef>
                <a:spcPts val="1200"/>
              </a:spcBef>
              <a:spcAft>
                <a:spcPts val="1200"/>
              </a:spcAft>
              <a:buNone/>
            </a:pPr>
            <a:endParaRPr dirty="0"/>
          </a:p>
        </p:txBody>
      </p:sp>
      <p:pic>
        <p:nvPicPr>
          <p:cNvPr id="244" name="Google Shape;244;p41"/>
          <p:cNvPicPr preferRelativeResize="0"/>
          <p:nvPr/>
        </p:nvPicPr>
        <p:blipFill>
          <a:blip r:embed="rId3">
            <a:alphaModFix/>
          </a:blip>
          <a:stretch>
            <a:fillRect/>
          </a:stretch>
        </p:blipFill>
        <p:spPr>
          <a:xfrm>
            <a:off x="3445934" y="1715900"/>
            <a:ext cx="5377425" cy="4168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656F0-D3D7-4A2E-A77A-6188CFC221B9}"/>
              </a:ext>
            </a:extLst>
          </p:cNvPr>
          <p:cNvSpPr>
            <a:spLocks noGrp="1"/>
          </p:cNvSpPr>
          <p:nvPr>
            <p:ph type="title"/>
          </p:nvPr>
        </p:nvSpPr>
        <p:spPr>
          <a:xfrm>
            <a:off x="43543" y="228600"/>
            <a:ext cx="8963608" cy="990600"/>
          </a:xfrm>
        </p:spPr>
        <p:txBody>
          <a:bodyPr>
            <a:normAutofit/>
          </a:bodyPr>
          <a:lstStyle/>
          <a:p>
            <a:pPr algn="ctr"/>
            <a:r>
              <a:rPr lang="en-US" sz="2800" dirty="0"/>
              <a:t>1. STEM disciplines are disproportionately comprised of men</a:t>
            </a:r>
          </a:p>
        </p:txBody>
      </p:sp>
      <p:sp>
        <p:nvSpPr>
          <p:cNvPr id="9" name="TextBox 8">
            <a:extLst>
              <a:ext uri="{FF2B5EF4-FFF2-40B4-BE49-F238E27FC236}">
                <a16:creationId xmlns:a16="http://schemas.microsoft.com/office/drawing/2014/main" id="{5E7F7485-83C7-46DA-A408-CAB08E00D506}"/>
              </a:ext>
            </a:extLst>
          </p:cNvPr>
          <p:cNvSpPr txBox="1"/>
          <p:nvPr/>
        </p:nvSpPr>
        <p:spPr>
          <a:xfrm>
            <a:off x="260832" y="1740773"/>
            <a:ext cx="3738890" cy="1200329"/>
          </a:xfrm>
          <a:prstGeom prst="rect">
            <a:avLst/>
          </a:prstGeom>
          <a:solidFill>
            <a:schemeClr val="accent5">
              <a:lumMod val="20000"/>
              <a:lumOff val="80000"/>
            </a:schemeClr>
          </a:solidFill>
          <a:ln>
            <a:solidFill>
              <a:schemeClr val="tx1"/>
            </a:solidFill>
          </a:ln>
        </p:spPr>
        <p:txBody>
          <a:bodyPr wrap="square" rtlCol="0">
            <a:spAutoFit/>
          </a:bodyPr>
          <a:lstStyle/>
          <a:p>
            <a:r>
              <a:rPr lang="en-US" sz="3600" dirty="0"/>
              <a:t>Why might this be a problem?</a:t>
            </a:r>
          </a:p>
        </p:txBody>
      </p:sp>
      <p:sp>
        <p:nvSpPr>
          <p:cNvPr id="6" name="TextBox 5">
            <a:extLst>
              <a:ext uri="{FF2B5EF4-FFF2-40B4-BE49-F238E27FC236}">
                <a16:creationId xmlns:a16="http://schemas.microsoft.com/office/drawing/2014/main" id="{31132164-7EFB-4907-1B60-6ABEE3BC6A0B}"/>
              </a:ext>
            </a:extLst>
          </p:cNvPr>
          <p:cNvSpPr txBox="1"/>
          <p:nvPr/>
        </p:nvSpPr>
        <p:spPr>
          <a:xfrm>
            <a:off x="4827037" y="1921165"/>
            <a:ext cx="3900196" cy="3046988"/>
          </a:xfrm>
          <a:prstGeom prst="rect">
            <a:avLst/>
          </a:prstGeom>
          <a:solidFill>
            <a:schemeClr val="accent2">
              <a:lumMod val="20000"/>
              <a:lumOff val="80000"/>
            </a:schemeClr>
          </a:solidFill>
          <a:ln>
            <a:solidFill>
              <a:schemeClr val="tx1"/>
            </a:solidFill>
          </a:ln>
        </p:spPr>
        <p:txBody>
          <a:bodyPr wrap="square" rtlCol="0">
            <a:spAutoFit/>
          </a:bodyPr>
          <a:lstStyle/>
          <a:p>
            <a:r>
              <a:rPr lang="en-US" sz="3200" dirty="0"/>
              <a:t>When one group outnumbers another in a given space, stereotypes of the outnumbered group tend to be activated</a:t>
            </a:r>
          </a:p>
        </p:txBody>
      </p:sp>
      <p:pic>
        <p:nvPicPr>
          <p:cNvPr id="10" name="Picture 9">
            <a:extLst>
              <a:ext uri="{FF2B5EF4-FFF2-40B4-BE49-F238E27FC236}">
                <a16:creationId xmlns:a16="http://schemas.microsoft.com/office/drawing/2014/main" id="{8E95A375-C79A-C716-D42A-8B3AD20CACCA}"/>
              </a:ext>
            </a:extLst>
          </p:cNvPr>
          <p:cNvPicPr>
            <a:picLocks noChangeAspect="1"/>
          </p:cNvPicPr>
          <p:nvPr/>
        </p:nvPicPr>
        <p:blipFill>
          <a:blip r:embed="rId3"/>
          <a:stretch>
            <a:fillRect/>
          </a:stretch>
        </p:blipFill>
        <p:spPr>
          <a:xfrm>
            <a:off x="323462" y="3137021"/>
            <a:ext cx="4322560" cy="3241920"/>
          </a:xfrm>
          <a:prstGeom prst="rect">
            <a:avLst/>
          </a:prstGeom>
        </p:spPr>
      </p:pic>
    </p:spTree>
    <p:extLst>
      <p:ext uri="{BB962C8B-B14F-4D97-AF65-F5344CB8AC3E}">
        <p14:creationId xmlns:p14="http://schemas.microsoft.com/office/powerpoint/2010/main" val="32981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656F0-D3D7-4A2E-A77A-6188CFC221B9}"/>
              </a:ext>
            </a:extLst>
          </p:cNvPr>
          <p:cNvSpPr>
            <a:spLocks noGrp="1"/>
          </p:cNvSpPr>
          <p:nvPr>
            <p:ph type="title"/>
          </p:nvPr>
        </p:nvSpPr>
        <p:spPr>
          <a:xfrm>
            <a:off x="155986" y="228600"/>
            <a:ext cx="8610062" cy="990600"/>
          </a:xfrm>
        </p:spPr>
        <p:txBody>
          <a:bodyPr>
            <a:normAutofit/>
          </a:bodyPr>
          <a:lstStyle/>
          <a:p>
            <a:pPr algn="ctr"/>
            <a:r>
              <a:rPr lang="en-US" sz="3200" dirty="0"/>
              <a:t>Why does STEM have fewer women than men?</a:t>
            </a:r>
          </a:p>
        </p:txBody>
      </p:sp>
      <p:sp>
        <p:nvSpPr>
          <p:cNvPr id="9" name="TextBox 8">
            <a:extLst>
              <a:ext uri="{FF2B5EF4-FFF2-40B4-BE49-F238E27FC236}">
                <a16:creationId xmlns:a16="http://schemas.microsoft.com/office/drawing/2014/main" id="{5E7F7485-83C7-46DA-A408-CAB08E00D506}"/>
              </a:ext>
            </a:extLst>
          </p:cNvPr>
          <p:cNvSpPr txBox="1"/>
          <p:nvPr/>
        </p:nvSpPr>
        <p:spPr>
          <a:xfrm>
            <a:off x="322317" y="1688695"/>
            <a:ext cx="3433518" cy="830997"/>
          </a:xfrm>
          <a:prstGeom prst="rect">
            <a:avLst/>
          </a:prstGeom>
          <a:solidFill>
            <a:schemeClr val="accent5">
              <a:lumMod val="20000"/>
              <a:lumOff val="80000"/>
            </a:schemeClr>
          </a:solidFill>
          <a:ln>
            <a:solidFill>
              <a:schemeClr val="tx1"/>
            </a:solidFill>
          </a:ln>
        </p:spPr>
        <p:txBody>
          <a:bodyPr wrap="square" rtlCol="0">
            <a:spAutoFit/>
          </a:bodyPr>
          <a:lstStyle/>
          <a:p>
            <a:r>
              <a:rPr lang="en-US" sz="2400" dirty="0"/>
              <a:t>Men still outnumber women (leaky pipeline)</a:t>
            </a:r>
          </a:p>
        </p:txBody>
      </p:sp>
      <p:pic>
        <p:nvPicPr>
          <p:cNvPr id="3" name="Google Shape;251;p42">
            <a:extLst>
              <a:ext uri="{FF2B5EF4-FFF2-40B4-BE49-F238E27FC236}">
                <a16:creationId xmlns:a16="http://schemas.microsoft.com/office/drawing/2014/main" id="{1C123914-F383-6DB2-1B9B-1A3E4634D11E}"/>
              </a:ext>
            </a:extLst>
          </p:cNvPr>
          <p:cNvPicPr preferRelativeResize="0"/>
          <p:nvPr/>
        </p:nvPicPr>
        <p:blipFill>
          <a:blip r:embed="rId3">
            <a:alphaModFix/>
          </a:blip>
          <a:stretch>
            <a:fillRect/>
          </a:stretch>
        </p:blipFill>
        <p:spPr>
          <a:xfrm>
            <a:off x="268488" y="2804759"/>
            <a:ext cx="8607024" cy="3663301"/>
          </a:xfrm>
          <a:prstGeom prst="rect">
            <a:avLst/>
          </a:prstGeom>
          <a:noFill/>
          <a:ln>
            <a:noFill/>
          </a:ln>
        </p:spPr>
      </p:pic>
    </p:spTree>
    <p:extLst>
      <p:ext uri="{BB962C8B-B14F-4D97-AF65-F5344CB8AC3E}">
        <p14:creationId xmlns:p14="http://schemas.microsoft.com/office/powerpoint/2010/main" val="395760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656F0-D3D7-4A2E-A77A-6188CFC221B9}"/>
              </a:ext>
            </a:extLst>
          </p:cNvPr>
          <p:cNvSpPr>
            <a:spLocks noGrp="1"/>
          </p:cNvSpPr>
          <p:nvPr>
            <p:ph type="title"/>
          </p:nvPr>
        </p:nvSpPr>
        <p:spPr>
          <a:xfrm>
            <a:off x="155986" y="228600"/>
            <a:ext cx="8610062" cy="990600"/>
          </a:xfrm>
        </p:spPr>
        <p:txBody>
          <a:bodyPr>
            <a:normAutofit/>
          </a:bodyPr>
          <a:lstStyle/>
          <a:p>
            <a:pPr algn="ctr"/>
            <a:r>
              <a:rPr lang="en-US" sz="3200" dirty="0"/>
              <a:t>STEM as “a boys’ club”</a:t>
            </a:r>
          </a:p>
        </p:txBody>
      </p:sp>
      <p:pic>
        <p:nvPicPr>
          <p:cNvPr id="2" name="Picture 1">
            <a:extLst>
              <a:ext uri="{FF2B5EF4-FFF2-40B4-BE49-F238E27FC236}">
                <a16:creationId xmlns:a16="http://schemas.microsoft.com/office/drawing/2014/main" id="{9C902650-396C-45E2-320C-332B3A998C87}"/>
              </a:ext>
            </a:extLst>
          </p:cNvPr>
          <p:cNvPicPr>
            <a:picLocks noChangeAspect="1"/>
          </p:cNvPicPr>
          <p:nvPr/>
        </p:nvPicPr>
        <p:blipFill>
          <a:blip r:embed="rId3"/>
          <a:stretch>
            <a:fillRect/>
          </a:stretch>
        </p:blipFill>
        <p:spPr>
          <a:xfrm>
            <a:off x="5916222" y="1934308"/>
            <a:ext cx="2795050" cy="4200211"/>
          </a:xfrm>
          <a:prstGeom prst="rect">
            <a:avLst/>
          </a:prstGeom>
        </p:spPr>
      </p:pic>
      <p:pic>
        <p:nvPicPr>
          <p:cNvPr id="3" name="Picture 2">
            <a:extLst>
              <a:ext uri="{FF2B5EF4-FFF2-40B4-BE49-F238E27FC236}">
                <a16:creationId xmlns:a16="http://schemas.microsoft.com/office/drawing/2014/main" id="{EF183DF9-E649-4E67-6465-EBC06803278B}"/>
              </a:ext>
            </a:extLst>
          </p:cNvPr>
          <p:cNvPicPr>
            <a:picLocks noChangeAspect="1"/>
          </p:cNvPicPr>
          <p:nvPr/>
        </p:nvPicPr>
        <p:blipFill>
          <a:blip r:embed="rId4"/>
          <a:stretch>
            <a:fillRect/>
          </a:stretch>
        </p:blipFill>
        <p:spPr>
          <a:xfrm>
            <a:off x="339562" y="3538629"/>
            <a:ext cx="5121956" cy="2442779"/>
          </a:xfrm>
          <a:prstGeom prst="rect">
            <a:avLst/>
          </a:prstGeom>
        </p:spPr>
      </p:pic>
      <p:sp>
        <p:nvSpPr>
          <p:cNvPr id="4" name="TextBox 3">
            <a:extLst>
              <a:ext uri="{FF2B5EF4-FFF2-40B4-BE49-F238E27FC236}">
                <a16:creationId xmlns:a16="http://schemas.microsoft.com/office/drawing/2014/main" id="{1F84EC33-AE69-4784-ACB1-D6A78DB1ECDE}"/>
              </a:ext>
            </a:extLst>
          </p:cNvPr>
          <p:cNvSpPr txBox="1"/>
          <p:nvPr/>
        </p:nvSpPr>
        <p:spPr>
          <a:xfrm>
            <a:off x="491887" y="2051953"/>
            <a:ext cx="4160977" cy="1200329"/>
          </a:xfrm>
          <a:prstGeom prst="rect">
            <a:avLst/>
          </a:prstGeom>
          <a:solidFill>
            <a:schemeClr val="accent5">
              <a:lumMod val="20000"/>
              <a:lumOff val="80000"/>
            </a:schemeClr>
          </a:solidFill>
          <a:ln>
            <a:solidFill>
              <a:schemeClr val="tx1"/>
            </a:solidFill>
          </a:ln>
        </p:spPr>
        <p:txBody>
          <a:bodyPr wrap="square" rtlCol="0">
            <a:spAutoFit/>
          </a:bodyPr>
          <a:lstStyle/>
          <a:p>
            <a:r>
              <a:rPr lang="en-US" sz="2400" dirty="0"/>
              <a:t>Boys club – a male dominated field or organization that excludes or mistreats women</a:t>
            </a:r>
          </a:p>
        </p:txBody>
      </p:sp>
    </p:spTree>
    <p:extLst>
      <p:ext uri="{BB962C8B-B14F-4D97-AF65-F5344CB8AC3E}">
        <p14:creationId xmlns:p14="http://schemas.microsoft.com/office/powerpoint/2010/main" val="35020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4"/>
          <p:cNvSpPr txBox="1">
            <a:spLocks noGrp="1"/>
          </p:cNvSpPr>
          <p:nvPr>
            <p:ph type="title"/>
          </p:nvPr>
        </p:nvSpPr>
        <p:spPr>
          <a:xfrm>
            <a:off x="479475" y="518504"/>
            <a:ext cx="8520600" cy="572700"/>
          </a:xfrm>
          <a:prstGeom prst="rect">
            <a:avLst/>
          </a:prstGeom>
        </p:spPr>
        <p:txBody>
          <a:bodyPr spcFirstLastPara="1" vert="horz" wrap="square" lIns="91425" tIns="91425" rIns="91425" bIns="91425" anchor="t" anchorCtr="0">
            <a:normAutofit fontScale="90000"/>
          </a:bodyPr>
          <a:lstStyle/>
          <a:p>
            <a:r>
              <a:rPr lang="en" dirty="0"/>
              <a:t>Everyday Sexism</a:t>
            </a:r>
            <a:endParaRPr dirty="0"/>
          </a:p>
        </p:txBody>
      </p:sp>
      <p:sp>
        <p:nvSpPr>
          <p:cNvPr id="326" name="Google Shape;326;p54"/>
          <p:cNvSpPr txBox="1">
            <a:spLocks noGrp="1"/>
          </p:cNvSpPr>
          <p:nvPr>
            <p:ph type="body" idx="1"/>
          </p:nvPr>
        </p:nvSpPr>
        <p:spPr>
          <a:xfrm>
            <a:off x="479475" y="2333625"/>
            <a:ext cx="4434000" cy="3334800"/>
          </a:xfrm>
          <a:prstGeom prst="rect">
            <a:avLst/>
          </a:prstGeom>
        </p:spPr>
        <p:txBody>
          <a:bodyPr spcFirstLastPara="1" vert="horz" wrap="square" lIns="91425" tIns="91425" rIns="91425" bIns="91425" anchor="t" anchorCtr="0">
            <a:normAutofit/>
          </a:bodyPr>
          <a:lstStyle/>
          <a:p>
            <a:pPr>
              <a:spcBef>
                <a:spcPts val="700"/>
              </a:spcBef>
            </a:pPr>
            <a:r>
              <a:rPr lang="en" sz="850" dirty="0">
                <a:solidFill>
                  <a:srgbClr val="726056"/>
                </a:solidFill>
              </a:rPr>
              <a:t>¨</a:t>
            </a:r>
            <a:endParaRPr dirty="0"/>
          </a:p>
        </p:txBody>
      </p:sp>
      <p:sp>
        <p:nvSpPr>
          <p:cNvPr id="9" name="TextBox 8">
            <a:extLst>
              <a:ext uri="{FF2B5EF4-FFF2-40B4-BE49-F238E27FC236}">
                <a16:creationId xmlns:a16="http://schemas.microsoft.com/office/drawing/2014/main" id="{5E7F7485-83C7-46DA-A408-CAB08E00D506}"/>
              </a:ext>
            </a:extLst>
          </p:cNvPr>
          <p:cNvSpPr txBox="1"/>
          <p:nvPr/>
        </p:nvSpPr>
        <p:spPr>
          <a:xfrm>
            <a:off x="216830" y="1649446"/>
            <a:ext cx="4292965" cy="1569660"/>
          </a:xfrm>
          <a:prstGeom prst="rect">
            <a:avLst/>
          </a:prstGeom>
          <a:solidFill>
            <a:schemeClr val="accent5">
              <a:lumMod val="20000"/>
              <a:lumOff val="80000"/>
            </a:schemeClr>
          </a:solidFill>
          <a:ln>
            <a:solidFill>
              <a:schemeClr val="tx1"/>
            </a:solidFill>
          </a:ln>
        </p:spPr>
        <p:txBody>
          <a:bodyPr wrap="square" rtlCol="0">
            <a:spAutoFit/>
          </a:bodyPr>
          <a:lstStyle/>
          <a:p>
            <a:r>
              <a:rPr lang="en-US" sz="2400" u="sng" dirty="0"/>
              <a:t>Everyday Sexism</a:t>
            </a:r>
          </a:p>
          <a:p>
            <a:r>
              <a:rPr lang="en-US" sz="2400" dirty="0"/>
              <a:t>Minor to moderate (but still irritating) instances of sexism that </a:t>
            </a:r>
            <a:r>
              <a:rPr lang="en-US" sz="2400" b="1" dirty="0"/>
              <a:t>add up</a:t>
            </a:r>
            <a:r>
              <a:rPr lang="en-US" sz="2400" dirty="0"/>
              <a:t>. (think gender harassment</a:t>
            </a:r>
          </a:p>
        </p:txBody>
      </p:sp>
      <p:sp>
        <p:nvSpPr>
          <p:cNvPr id="2" name="TextBox 1">
            <a:extLst>
              <a:ext uri="{FF2B5EF4-FFF2-40B4-BE49-F238E27FC236}">
                <a16:creationId xmlns:a16="http://schemas.microsoft.com/office/drawing/2014/main" id="{073FA182-A394-35EC-1835-78DDFF3B1438}"/>
              </a:ext>
            </a:extLst>
          </p:cNvPr>
          <p:cNvSpPr txBox="1"/>
          <p:nvPr/>
        </p:nvSpPr>
        <p:spPr>
          <a:xfrm>
            <a:off x="199179" y="3429000"/>
            <a:ext cx="4714295" cy="3139321"/>
          </a:xfrm>
          <a:prstGeom prst="rect">
            <a:avLst/>
          </a:prstGeom>
          <a:solidFill>
            <a:schemeClr val="accent4">
              <a:lumMod val="20000"/>
              <a:lumOff val="80000"/>
            </a:schemeClr>
          </a:solidFill>
          <a:ln>
            <a:solidFill>
              <a:schemeClr val="tx1"/>
            </a:solidFill>
          </a:ln>
        </p:spPr>
        <p:txBody>
          <a:bodyPr wrap="square" rtlCol="0">
            <a:spAutoFit/>
          </a:bodyPr>
          <a:lstStyle/>
          <a:p>
            <a:r>
              <a:rPr lang="en-US" sz="2200" u="sng" dirty="0"/>
              <a:t>Examples</a:t>
            </a:r>
          </a:p>
          <a:p>
            <a:r>
              <a:rPr lang="en-US" sz="2200" dirty="0"/>
              <a:t>Objectification – Persistent focus on women’s their appearance versus their work</a:t>
            </a:r>
          </a:p>
          <a:p>
            <a:r>
              <a:rPr lang="en-US" sz="2200" dirty="0"/>
              <a:t>Interrupting women when they are speaking</a:t>
            </a:r>
          </a:p>
          <a:p>
            <a:r>
              <a:rPr lang="en-US" sz="2200" dirty="0"/>
              <a:t>Assuming they have (or should have kids)</a:t>
            </a:r>
          </a:p>
          <a:p>
            <a:r>
              <a:rPr lang="en-US" sz="2200" dirty="0"/>
              <a:t>Misattributing ideas to men</a:t>
            </a:r>
          </a:p>
          <a:p>
            <a:r>
              <a:rPr lang="en-US" sz="2200" dirty="0"/>
              <a:t>Questioning a woman’s expertise (Mrs..)</a:t>
            </a:r>
          </a:p>
        </p:txBody>
      </p:sp>
      <p:pic>
        <p:nvPicPr>
          <p:cNvPr id="3" name="Picture 2">
            <a:extLst>
              <a:ext uri="{FF2B5EF4-FFF2-40B4-BE49-F238E27FC236}">
                <a16:creationId xmlns:a16="http://schemas.microsoft.com/office/drawing/2014/main" id="{440916C0-0DA8-FBAB-7384-F44F80F651D6}"/>
              </a:ext>
            </a:extLst>
          </p:cNvPr>
          <p:cNvPicPr>
            <a:picLocks noChangeAspect="1"/>
          </p:cNvPicPr>
          <p:nvPr/>
        </p:nvPicPr>
        <p:blipFill>
          <a:blip r:embed="rId3"/>
          <a:stretch>
            <a:fillRect/>
          </a:stretch>
        </p:blipFill>
        <p:spPr>
          <a:xfrm>
            <a:off x="4980878" y="1562362"/>
            <a:ext cx="4019197" cy="2250750"/>
          </a:xfrm>
          <a:prstGeom prst="rect">
            <a:avLst/>
          </a:prstGeom>
        </p:spPr>
      </p:pic>
      <p:pic>
        <p:nvPicPr>
          <p:cNvPr id="4" name="Picture 3">
            <a:extLst>
              <a:ext uri="{FF2B5EF4-FFF2-40B4-BE49-F238E27FC236}">
                <a16:creationId xmlns:a16="http://schemas.microsoft.com/office/drawing/2014/main" id="{DC18009E-D85D-36CB-3BE7-1AC567C56297}"/>
              </a:ext>
            </a:extLst>
          </p:cNvPr>
          <p:cNvPicPr>
            <a:picLocks noChangeAspect="1"/>
          </p:cNvPicPr>
          <p:nvPr/>
        </p:nvPicPr>
        <p:blipFill>
          <a:blip r:embed="rId4"/>
          <a:stretch>
            <a:fillRect/>
          </a:stretch>
        </p:blipFill>
        <p:spPr>
          <a:xfrm>
            <a:off x="5010358" y="3914156"/>
            <a:ext cx="3654167" cy="2192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22A12F-E0D2-E8B7-EE6E-09AF1556F0AB}"/>
              </a:ext>
            </a:extLst>
          </p:cNvPr>
          <p:cNvSpPr>
            <a:spLocks noGrp="1"/>
          </p:cNvSpPr>
          <p:nvPr>
            <p:ph type="title"/>
          </p:nvPr>
        </p:nvSpPr>
        <p:spPr/>
        <p:txBody>
          <a:bodyPr/>
          <a:lstStyle/>
          <a:p>
            <a:r>
              <a:rPr lang="en-US" dirty="0"/>
              <a:t>Everyday Sexism Examples</a:t>
            </a:r>
          </a:p>
        </p:txBody>
      </p:sp>
      <p:sp>
        <p:nvSpPr>
          <p:cNvPr id="6" name="TextBox 5">
            <a:extLst>
              <a:ext uri="{FF2B5EF4-FFF2-40B4-BE49-F238E27FC236}">
                <a16:creationId xmlns:a16="http://schemas.microsoft.com/office/drawing/2014/main" id="{A0EF713F-844B-CA2E-4F8A-B199EA590BEF}"/>
              </a:ext>
            </a:extLst>
          </p:cNvPr>
          <p:cNvSpPr txBox="1"/>
          <p:nvPr/>
        </p:nvSpPr>
        <p:spPr>
          <a:xfrm>
            <a:off x="753627" y="2301073"/>
            <a:ext cx="3542044" cy="646331"/>
          </a:xfrm>
          <a:prstGeom prst="rect">
            <a:avLst/>
          </a:prstGeom>
          <a:noFill/>
        </p:spPr>
        <p:txBody>
          <a:bodyPr wrap="square">
            <a:spAutoFit/>
          </a:bodyPr>
          <a:lstStyle/>
          <a:p>
            <a:r>
              <a:rPr lang="en-US" dirty="0"/>
              <a:t> </a:t>
            </a:r>
          </a:p>
          <a:p>
            <a:endParaRPr lang="en-US" dirty="0"/>
          </a:p>
        </p:txBody>
      </p:sp>
      <p:pic>
        <p:nvPicPr>
          <p:cNvPr id="2" name="Picture 1">
            <a:extLst>
              <a:ext uri="{FF2B5EF4-FFF2-40B4-BE49-F238E27FC236}">
                <a16:creationId xmlns:a16="http://schemas.microsoft.com/office/drawing/2014/main" id="{C64E8898-945F-1DF5-1119-87FF10D6FD86}"/>
              </a:ext>
            </a:extLst>
          </p:cNvPr>
          <p:cNvPicPr>
            <a:picLocks noChangeAspect="1"/>
          </p:cNvPicPr>
          <p:nvPr/>
        </p:nvPicPr>
        <p:blipFill>
          <a:blip r:embed="rId2"/>
          <a:stretch>
            <a:fillRect/>
          </a:stretch>
        </p:blipFill>
        <p:spPr>
          <a:xfrm>
            <a:off x="239851" y="4226022"/>
            <a:ext cx="4130373" cy="2325504"/>
          </a:xfrm>
          <a:prstGeom prst="rect">
            <a:avLst/>
          </a:prstGeom>
        </p:spPr>
      </p:pic>
      <p:pic>
        <p:nvPicPr>
          <p:cNvPr id="3" name="Picture 2">
            <a:extLst>
              <a:ext uri="{FF2B5EF4-FFF2-40B4-BE49-F238E27FC236}">
                <a16:creationId xmlns:a16="http://schemas.microsoft.com/office/drawing/2014/main" id="{7C598618-52AF-AA06-0A70-0A3B20DAF1AE}"/>
              </a:ext>
            </a:extLst>
          </p:cNvPr>
          <p:cNvPicPr>
            <a:picLocks noChangeAspect="1"/>
          </p:cNvPicPr>
          <p:nvPr/>
        </p:nvPicPr>
        <p:blipFill>
          <a:blip r:embed="rId3"/>
          <a:stretch>
            <a:fillRect/>
          </a:stretch>
        </p:blipFill>
        <p:spPr>
          <a:xfrm>
            <a:off x="277782" y="1765588"/>
            <a:ext cx="4054510" cy="2280662"/>
          </a:xfrm>
          <a:prstGeom prst="rect">
            <a:avLst/>
          </a:prstGeom>
        </p:spPr>
      </p:pic>
      <p:pic>
        <p:nvPicPr>
          <p:cNvPr id="7" name="Picture 6">
            <a:extLst>
              <a:ext uri="{FF2B5EF4-FFF2-40B4-BE49-F238E27FC236}">
                <a16:creationId xmlns:a16="http://schemas.microsoft.com/office/drawing/2014/main" id="{E64A4786-1FA7-58CA-2747-5178D5513B09}"/>
              </a:ext>
            </a:extLst>
          </p:cNvPr>
          <p:cNvPicPr>
            <a:picLocks noChangeAspect="1"/>
          </p:cNvPicPr>
          <p:nvPr/>
        </p:nvPicPr>
        <p:blipFill>
          <a:blip r:embed="rId4"/>
          <a:stretch>
            <a:fillRect/>
          </a:stretch>
        </p:blipFill>
        <p:spPr>
          <a:xfrm>
            <a:off x="5051871" y="1663003"/>
            <a:ext cx="3338502" cy="5039248"/>
          </a:xfrm>
          <a:prstGeom prst="rect">
            <a:avLst/>
          </a:prstGeom>
        </p:spPr>
      </p:pic>
    </p:spTree>
    <p:extLst>
      <p:ext uri="{BB962C8B-B14F-4D97-AF65-F5344CB8AC3E}">
        <p14:creationId xmlns:p14="http://schemas.microsoft.com/office/powerpoint/2010/main" val="2772698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492501" y="168857"/>
            <a:ext cx="8520600" cy="958732"/>
          </a:xfrm>
          <a:prstGeom prst="rect">
            <a:avLst/>
          </a:prstGeom>
        </p:spPr>
        <p:txBody>
          <a:bodyPr spcFirstLastPara="1" vert="horz" wrap="square" lIns="91425" tIns="91425" rIns="91425" bIns="91425" anchor="t" anchorCtr="0">
            <a:normAutofit/>
          </a:bodyPr>
          <a:lstStyle/>
          <a:p>
            <a:r>
              <a:rPr lang="en-US" dirty="0"/>
              <a:t>Everyday sexism examples</a:t>
            </a:r>
            <a:endParaRPr dirty="0"/>
          </a:p>
        </p:txBody>
      </p:sp>
      <p:pic>
        <p:nvPicPr>
          <p:cNvPr id="165" name="Google Shape;165;p29"/>
          <p:cNvPicPr preferRelativeResize="0"/>
          <p:nvPr/>
        </p:nvPicPr>
        <p:blipFill>
          <a:blip r:embed="rId3">
            <a:alphaModFix/>
          </a:blip>
          <a:stretch>
            <a:fillRect/>
          </a:stretch>
        </p:blipFill>
        <p:spPr>
          <a:xfrm>
            <a:off x="6160723" y="2881576"/>
            <a:ext cx="2852378" cy="1850545"/>
          </a:xfrm>
          <a:prstGeom prst="rect">
            <a:avLst/>
          </a:prstGeom>
          <a:noFill/>
          <a:ln>
            <a:noFill/>
          </a:ln>
        </p:spPr>
      </p:pic>
      <p:pic>
        <p:nvPicPr>
          <p:cNvPr id="2" name="Picture 1">
            <a:extLst>
              <a:ext uri="{FF2B5EF4-FFF2-40B4-BE49-F238E27FC236}">
                <a16:creationId xmlns:a16="http://schemas.microsoft.com/office/drawing/2014/main" id="{D3AB627E-F99D-4E6E-EF30-089C530533A9}"/>
              </a:ext>
            </a:extLst>
          </p:cNvPr>
          <p:cNvPicPr>
            <a:picLocks noChangeAspect="1"/>
          </p:cNvPicPr>
          <p:nvPr/>
        </p:nvPicPr>
        <p:blipFill>
          <a:blip r:embed="rId4"/>
          <a:stretch>
            <a:fillRect/>
          </a:stretch>
        </p:blipFill>
        <p:spPr>
          <a:xfrm>
            <a:off x="256233" y="2219822"/>
            <a:ext cx="5647173" cy="31740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Learning outcomes</a:t>
            </a:r>
          </a:p>
        </p:txBody>
      </p:sp>
      <p:sp>
        <p:nvSpPr>
          <p:cNvPr id="3" name="Content Placeholder 2"/>
          <p:cNvSpPr>
            <a:spLocks noGrp="1"/>
          </p:cNvSpPr>
          <p:nvPr>
            <p:ph sz="quarter" idx="1"/>
          </p:nvPr>
        </p:nvSpPr>
        <p:spPr/>
        <p:txBody>
          <a:bodyPr>
            <a:normAutofit/>
          </a:bodyPr>
          <a:lstStyle/>
          <a:p>
            <a:pPr marL="0" indent="0">
              <a:buNone/>
            </a:pPr>
            <a:r>
              <a:rPr lang="en-US" sz="2600" dirty="0"/>
              <a:t>1. Identify and describe the three forms of sexual harassment and recognize them in examples. – Sexual Coercion, Unwanted Sexual Attention, Gender Harassment. </a:t>
            </a:r>
          </a:p>
          <a:p>
            <a:pPr marL="0" indent="0">
              <a:buNone/>
            </a:pPr>
            <a:r>
              <a:rPr lang="en-US" sz="2600" dirty="0"/>
              <a:t>2. Recognize and respond to factors that foster sexual harassment in STEM</a:t>
            </a:r>
          </a:p>
          <a:p>
            <a:pPr marL="0" indent="0">
              <a:buNone/>
            </a:pPr>
            <a:r>
              <a:rPr lang="en-US" sz="2600" dirty="0"/>
              <a:t>	1. STEM being male-dominated </a:t>
            </a:r>
          </a:p>
          <a:p>
            <a:pPr marL="0" indent="0">
              <a:buNone/>
            </a:pPr>
            <a:r>
              <a:rPr lang="en-US" sz="2600" dirty="0"/>
              <a:t>	2. Everyday sexism</a:t>
            </a:r>
          </a:p>
          <a:p>
            <a:pPr marL="0" indent="0">
              <a:buNone/>
            </a:pPr>
            <a:r>
              <a:rPr lang="en-US" sz="2600" dirty="0"/>
              <a:t>	3. Blurry boundaries </a:t>
            </a:r>
          </a:p>
        </p:txBody>
      </p:sp>
    </p:spTree>
    <p:extLst>
      <p:ext uri="{BB962C8B-B14F-4D97-AF65-F5344CB8AC3E}">
        <p14:creationId xmlns:p14="http://schemas.microsoft.com/office/powerpoint/2010/main" val="10018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492501" y="168857"/>
            <a:ext cx="8520600" cy="958732"/>
          </a:xfrm>
          <a:prstGeom prst="rect">
            <a:avLst/>
          </a:prstGeom>
        </p:spPr>
        <p:txBody>
          <a:bodyPr spcFirstLastPara="1" vert="horz" wrap="square" lIns="91425" tIns="91425" rIns="91425" bIns="91425" anchor="t" anchorCtr="0">
            <a:normAutofit/>
          </a:bodyPr>
          <a:lstStyle/>
          <a:p>
            <a:r>
              <a:rPr lang="en-US" dirty="0"/>
              <a:t>Everyday sexism examples</a:t>
            </a:r>
            <a:endParaRPr dirty="0"/>
          </a:p>
        </p:txBody>
      </p:sp>
      <p:pic>
        <p:nvPicPr>
          <p:cNvPr id="3" name="Picture 2" descr="A person wearing glasses smiling&#10;&#10;Description automatically generated">
            <a:extLst>
              <a:ext uri="{FF2B5EF4-FFF2-40B4-BE49-F238E27FC236}">
                <a16:creationId xmlns:a16="http://schemas.microsoft.com/office/drawing/2014/main" id="{538D96E5-BB67-7C86-21CB-042434020B8D}"/>
              </a:ext>
            </a:extLst>
          </p:cNvPr>
          <p:cNvPicPr>
            <a:picLocks noChangeAspect="1"/>
          </p:cNvPicPr>
          <p:nvPr/>
        </p:nvPicPr>
        <p:blipFill>
          <a:blip r:embed="rId3"/>
          <a:stretch>
            <a:fillRect/>
          </a:stretch>
        </p:blipFill>
        <p:spPr>
          <a:xfrm>
            <a:off x="493818" y="1980372"/>
            <a:ext cx="3000439" cy="4114800"/>
          </a:xfrm>
          <a:prstGeom prst="rect">
            <a:avLst/>
          </a:prstGeom>
        </p:spPr>
      </p:pic>
      <p:pic>
        <p:nvPicPr>
          <p:cNvPr id="4" name="Picture 3" descr="A white book with blue text&#10;&#10;Description automatically generated">
            <a:extLst>
              <a:ext uri="{FF2B5EF4-FFF2-40B4-BE49-F238E27FC236}">
                <a16:creationId xmlns:a16="http://schemas.microsoft.com/office/drawing/2014/main" id="{E685923C-3FE4-75F1-66C9-270895912440}"/>
              </a:ext>
            </a:extLst>
          </p:cNvPr>
          <p:cNvPicPr>
            <a:picLocks noChangeAspect="1"/>
          </p:cNvPicPr>
          <p:nvPr/>
        </p:nvPicPr>
        <p:blipFill>
          <a:blip r:embed="rId4"/>
          <a:stretch>
            <a:fillRect/>
          </a:stretch>
        </p:blipFill>
        <p:spPr>
          <a:xfrm>
            <a:off x="4756199" y="1657350"/>
            <a:ext cx="3656950" cy="4114800"/>
          </a:xfrm>
          <a:prstGeom prst="rect">
            <a:avLst/>
          </a:prstGeom>
        </p:spPr>
      </p:pic>
    </p:spTree>
    <p:extLst>
      <p:ext uri="{BB962C8B-B14F-4D97-AF65-F5344CB8AC3E}">
        <p14:creationId xmlns:p14="http://schemas.microsoft.com/office/powerpoint/2010/main" val="4055871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656F0-D3D7-4A2E-A77A-6188CFC221B9}"/>
              </a:ext>
            </a:extLst>
          </p:cNvPr>
          <p:cNvSpPr>
            <a:spLocks noGrp="1"/>
          </p:cNvSpPr>
          <p:nvPr>
            <p:ph type="title"/>
          </p:nvPr>
        </p:nvSpPr>
        <p:spPr>
          <a:xfrm>
            <a:off x="155986" y="228600"/>
            <a:ext cx="8610062" cy="990600"/>
          </a:xfrm>
        </p:spPr>
        <p:txBody>
          <a:bodyPr>
            <a:noAutofit/>
          </a:bodyPr>
          <a:lstStyle/>
          <a:p>
            <a:pPr algn="ctr"/>
            <a:r>
              <a:rPr lang="en-US" sz="3200" u="sng" dirty="0"/>
              <a:t>Blurry professional boundaries </a:t>
            </a:r>
            <a:r>
              <a:rPr lang="en-US" sz="3200" dirty="0"/>
              <a:t>foster the potential sexual harassment</a:t>
            </a:r>
          </a:p>
        </p:txBody>
      </p:sp>
      <p:sp>
        <p:nvSpPr>
          <p:cNvPr id="9" name="TextBox 8">
            <a:extLst>
              <a:ext uri="{FF2B5EF4-FFF2-40B4-BE49-F238E27FC236}">
                <a16:creationId xmlns:a16="http://schemas.microsoft.com/office/drawing/2014/main" id="{5E7F7485-83C7-46DA-A408-CAB08E00D506}"/>
              </a:ext>
            </a:extLst>
          </p:cNvPr>
          <p:cNvSpPr txBox="1"/>
          <p:nvPr/>
        </p:nvSpPr>
        <p:spPr>
          <a:xfrm>
            <a:off x="377951" y="1703948"/>
            <a:ext cx="4150245" cy="1938992"/>
          </a:xfrm>
          <a:prstGeom prst="rect">
            <a:avLst/>
          </a:prstGeom>
          <a:solidFill>
            <a:schemeClr val="accent5">
              <a:lumMod val="20000"/>
              <a:lumOff val="80000"/>
            </a:schemeClr>
          </a:solidFill>
          <a:ln>
            <a:solidFill>
              <a:schemeClr val="tx1"/>
            </a:solidFill>
          </a:ln>
        </p:spPr>
        <p:txBody>
          <a:bodyPr wrap="square" rtlCol="0">
            <a:spAutoFit/>
          </a:bodyPr>
          <a:lstStyle/>
          <a:p>
            <a:r>
              <a:rPr lang="en-US" sz="2400" u="sng" dirty="0"/>
              <a:t>Examples – </a:t>
            </a:r>
          </a:p>
          <a:p>
            <a:r>
              <a:rPr lang="en-US" sz="2400" dirty="0"/>
              <a:t>Professional conferences</a:t>
            </a:r>
          </a:p>
          <a:p>
            <a:r>
              <a:rPr lang="en-US" sz="2400" dirty="0"/>
              <a:t>Social events/lab parties</a:t>
            </a:r>
          </a:p>
          <a:p>
            <a:r>
              <a:rPr lang="en-US" sz="2400" dirty="0"/>
              <a:t>Anything off campus (work trips)</a:t>
            </a:r>
          </a:p>
          <a:p>
            <a:r>
              <a:rPr lang="en-US" sz="2400" dirty="0"/>
              <a:t>Anywhere that alcohol is present</a:t>
            </a:r>
          </a:p>
        </p:txBody>
      </p:sp>
      <p:pic>
        <p:nvPicPr>
          <p:cNvPr id="2" name="Picture 1">
            <a:extLst>
              <a:ext uri="{FF2B5EF4-FFF2-40B4-BE49-F238E27FC236}">
                <a16:creationId xmlns:a16="http://schemas.microsoft.com/office/drawing/2014/main" id="{5ECA8782-2C1E-3925-F15F-3469C76468EC}"/>
              </a:ext>
            </a:extLst>
          </p:cNvPr>
          <p:cNvPicPr>
            <a:picLocks noChangeAspect="1"/>
          </p:cNvPicPr>
          <p:nvPr/>
        </p:nvPicPr>
        <p:blipFill>
          <a:blip r:embed="rId3"/>
          <a:stretch>
            <a:fillRect/>
          </a:stretch>
        </p:blipFill>
        <p:spPr>
          <a:xfrm>
            <a:off x="519335" y="4386106"/>
            <a:ext cx="4316447" cy="1932738"/>
          </a:xfrm>
          <a:prstGeom prst="rect">
            <a:avLst/>
          </a:prstGeom>
        </p:spPr>
      </p:pic>
      <p:pic>
        <p:nvPicPr>
          <p:cNvPr id="3" name="Picture 2">
            <a:extLst>
              <a:ext uri="{FF2B5EF4-FFF2-40B4-BE49-F238E27FC236}">
                <a16:creationId xmlns:a16="http://schemas.microsoft.com/office/drawing/2014/main" id="{D32B4EB9-BD79-4088-E6A8-3F9314AC6DF4}"/>
              </a:ext>
            </a:extLst>
          </p:cNvPr>
          <p:cNvPicPr>
            <a:picLocks noChangeAspect="1"/>
          </p:cNvPicPr>
          <p:nvPr/>
        </p:nvPicPr>
        <p:blipFill>
          <a:blip r:embed="rId4"/>
          <a:stretch>
            <a:fillRect/>
          </a:stretch>
        </p:blipFill>
        <p:spPr>
          <a:xfrm>
            <a:off x="5004748" y="1534778"/>
            <a:ext cx="3761300" cy="5168903"/>
          </a:xfrm>
          <a:prstGeom prst="rect">
            <a:avLst/>
          </a:prstGeom>
        </p:spPr>
      </p:pic>
    </p:spTree>
    <p:extLst>
      <p:ext uri="{BB962C8B-B14F-4D97-AF65-F5344CB8AC3E}">
        <p14:creationId xmlns:p14="http://schemas.microsoft.com/office/powerpoint/2010/main" val="39251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656F0-D3D7-4A2E-A77A-6188CFC221B9}"/>
              </a:ext>
            </a:extLst>
          </p:cNvPr>
          <p:cNvSpPr>
            <a:spLocks noGrp="1"/>
          </p:cNvSpPr>
          <p:nvPr>
            <p:ph type="title"/>
          </p:nvPr>
        </p:nvSpPr>
        <p:spPr>
          <a:xfrm>
            <a:off x="155986" y="228600"/>
            <a:ext cx="8610062" cy="990600"/>
          </a:xfrm>
        </p:spPr>
        <p:txBody>
          <a:bodyPr>
            <a:normAutofit/>
          </a:bodyPr>
          <a:lstStyle/>
          <a:p>
            <a:pPr algn="ctr"/>
            <a:r>
              <a:rPr lang="en-US" sz="3200" dirty="0"/>
              <a:t>Blurry boundaries = potential sexual harassment</a:t>
            </a:r>
          </a:p>
        </p:txBody>
      </p:sp>
      <p:sp>
        <p:nvSpPr>
          <p:cNvPr id="8" name="TextBox 7">
            <a:extLst>
              <a:ext uri="{FF2B5EF4-FFF2-40B4-BE49-F238E27FC236}">
                <a16:creationId xmlns:a16="http://schemas.microsoft.com/office/drawing/2014/main" id="{1F84EC33-AE69-4784-ACB1-D6A78DB1ECDE}"/>
              </a:ext>
            </a:extLst>
          </p:cNvPr>
          <p:cNvSpPr txBox="1"/>
          <p:nvPr/>
        </p:nvSpPr>
        <p:spPr>
          <a:xfrm>
            <a:off x="242296" y="1615272"/>
            <a:ext cx="4761783" cy="3046988"/>
          </a:xfrm>
          <a:prstGeom prst="rect">
            <a:avLst/>
          </a:prstGeom>
          <a:solidFill>
            <a:schemeClr val="accent5">
              <a:lumMod val="20000"/>
              <a:lumOff val="80000"/>
            </a:schemeClr>
          </a:solidFill>
          <a:ln>
            <a:solidFill>
              <a:schemeClr val="tx1"/>
            </a:solidFill>
          </a:ln>
        </p:spPr>
        <p:txBody>
          <a:bodyPr wrap="square" rtlCol="0">
            <a:spAutoFit/>
          </a:bodyPr>
          <a:lstStyle/>
          <a:p>
            <a:r>
              <a:rPr lang="en-US" sz="2400" u="sng" dirty="0"/>
              <a:t>What can you do?</a:t>
            </a:r>
          </a:p>
          <a:p>
            <a:r>
              <a:rPr lang="en-US" sz="2400" dirty="0"/>
              <a:t>Remind yourself </a:t>
            </a:r>
            <a:r>
              <a:rPr lang="en-US" sz="2400"/>
              <a:t>– </a:t>
            </a:r>
            <a:r>
              <a:rPr lang="en-US" sz="2400" i="1"/>
              <a:t>We’re </a:t>
            </a:r>
            <a:r>
              <a:rPr lang="en-US" sz="2400" i="1" dirty="0"/>
              <a:t>at work</a:t>
            </a:r>
          </a:p>
          <a:p>
            <a:r>
              <a:rPr lang="en-US" sz="2400" dirty="0"/>
              <a:t>If possible, redirect colleagues who are being inappropriate</a:t>
            </a:r>
          </a:p>
          <a:p>
            <a:r>
              <a:rPr lang="en-US" sz="2400" dirty="0"/>
              <a:t>If conversation strays to the inappropriate, introduce a new topic</a:t>
            </a:r>
          </a:p>
          <a:p>
            <a:r>
              <a:rPr lang="en-US" sz="2400" dirty="0"/>
              <a:t>If you see something, say something to someone who can help </a:t>
            </a:r>
          </a:p>
        </p:txBody>
      </p:sp>
      <p:pic>
        <p:nvPicPr>
          <p:cNvPr id="2" name="Picture 1">
            <a:extLst>
              <a:ext uri="{FF2B5EF4-FFF2-40B4-BE49-F238E27FC236}">
                <a16:creationId xmlns:a16="http://schemas.microsoft.com/office/drawing/2014/main" id="{5ECA8782-2C1E-3925-F15F-3469C76468EC}"/>
              </a:ext>
            </a:extLst>
          </p:cNvPr>
          <p:cNvPicPr>
            <a:picLocks noChangeAspect="1"/>
          </p:cNvPicPr>
          <p:nvPr/>
        </p:nvPicPr>
        <p:blipFill>
          <a:blip r:embed="rId3"/>
          <a:stretch>
            <a:fillRect/>
          </a:stretch>
        </p:blipFill>
        <p:spPr>
          <a:xfrm>
            <a:off x="448238" y="4832633"/>
            <a:ext cx="4012779" cy="1796767"/>
          </a:xfrm>
          <a:prstGeom prst="rect">
            <a:avLst/>
          </a:prstGeom>
        </p:spPr>
      </p:pic>
      <p:pic>
        <p:nvPicPr>
          <p:cNvPr id="3" name="Picture 2">
            <a:extLst>
              <a:ext uri="{FF2B5EF4-FFF2-40B4-BE49-F238E27FC236}">
                <a16:creationId xmlns:a16="http://schemas.microsoft.com/office/drawing/2014/main" id="{1837A042-83CE-69F9-B594-37AF87D2D786}"/>
              </a:ext>
            </a:extLst>
          </p:cNvPr>
          <p:cNvPicPr>
            <a:picLocks noChangeAspect="1"/>
          </p:cNvPicPr>
          <p:nvPr/>
        </p:nvPicPr>
        <p:blipFill>
          <a:blip r:embed="rId4"/>
          <a:stretch>
            <a:fillRect/>
          </a:stretch>
        </p:blipFill>
        <p:spPr>
          <a:xfrm>
            <a:off x="5120870" y="2324100"/>
            <a:ext cx="3645178" cy="2425700"/>
          </a:xfrm>
          <a:prstGeom prst="rect">
            <a:avLst/>
          </a:prstGeom>
        </p:spPr>
      </p:pic>
    </p:spTree>
    <p:extLst>
      <p:ext uri="{BB962C8B-B14F-4D97-AF65-F5344CB8AC3E}">
        <p14:creationId xmlns:p14="http://schemas.microsoft.com/office/powerpoint/2010/main" val="22952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You just learned - </a:t>
            </a:r>
          </a:p>
        </p:txBody>
      </p:sp>
      <p:sp>
        <p:nvSpPr>
          <p:cNvPr id="3" name="Content Placeholder 2"/>
          <p:cNvSpPr>
            <a:spLocks noGrp="1"/>
          </p:cNvSpPr>
          <p:nvPr>
            <p:ph sz="quarter" idx="1"/>
          </p:nvPr>
        </p:nvSpPr>
        <p:spPr/>
        <p:txBody>
          <a:bodyPr>
            <a:normAutofit/>
          </a:bodyPr>
          <a:lstStyle/>
          <a:p>
            <a:pPr marL="0" indent="0">
              <a:buNone/>
            </a:pPr>
            <a:r>
              <a:rPr lang="en-US" sz="2600" dirty="0"/>
              <a:t>1. To identify and describe the three forms of sexual harassment and recognize them in examples. – Sexual Coercion, Unwanted Sexual Attention, Gender Harassment. </a:t>
            </a:r>
          </a:p>
          <a:p>
            <a:pPr marL="0" indent="0">
              <a:buNone/>
            </a:pPr>
            <a:r>
              <a:rPr lang="en-US" sz="2600" dirty="0"/>
              <a:t>2. To recognize and respond to factors that foster sexual harassment in STEM</a:t>
            </a:r>
          </a:p>
          <a:p>
            <a:pPr marL="0" indent="0">
              <a:buNone/>
            </a:pPr>
            <a:r>
              <a:rPr lang="en-US" sz="2600" dirty="0"/>
              <a:t>	1. STEM being male-dominated</a:t>
            </a:r>
          </a:p>
          <a:p>
            <a:pPr marL="0" indent="0">
              <a:buNone/>
            </a:pPr>
            <a:r>
              <a:rPr lang="en-US" sz="2600" dirty="0"/>
              <a:t>	2. Everyday sexism</a:t>
            </a:r>
          </a:p>
          <a:p>
            <a:pPr marL="0" indent="0">
              <a:buNone/>
            </a:pPr>
            <a:r>
              <a:rPr lang="en-US" sz="2600" dirty="0"/>
              <a:t>	3. Blurry boundaries </a:t>
            </a:r>
          </a:p>
        </p:txBody>
      </p:sp>
    </p:spTree>
    <p:extLst>
      <p:ext uri="{BB962C8B-B14F-4D97-AF65-F5344CB8AC3E}">
        <p14:creationId xmlns:p14="http://schemas.microsoft.com/office/powerpoint/2010/main" val="97974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3906"/>
            <a:ext cx="8153400" cy="990600"/>
          </a:xfrm>
        </p:spPr>
        <p:txBody>
          <a:bodyPr>
            <a:normAutofit fontScale="90000"/>
          </a:bodyPr>
          <a:lstStyle/>
          <a:p>
            <a:r>
              <a:rPr lang="en-US" dirty="0"/>
              <a:t>Understanding and recognizing sexual harassment</a:t>
            </a:r>
          </a:p>
        </p:txBody>
      </p:sp>
    </p:spTree>
    <p:extLst>
      <p:ext uri="{BB962C8B-B14F-4D97-AF65-F5344CB8AC3E}">
        <p14:creationId xmlns:p14="http://schemas.microsoft.com/office/powerpoint/2010/main" val="200518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240519" y="417975"/>
            <a:ext cx="8520600" cy="803050"/>
          </a:xfrm>
          <a:prstGeom prst="rect">
            <a:avLst/>
          </a:prstGeom>
        </p:spPr>
        <p:txBody>
          <a:bodyPr spcFirstLastPara="1" vert="horz" wrap="square" lIns="91425" tIns="91425" rIns="91425" bIns="91425" anchor="t" anchorCtr="0">
            <a:normAutofit fontScale="90000"/>
          </a:bodyPr>
          <a:lstStyle/>
          <a:p>
            <a:r>
              <a:rPr lang="en" dirty="0"/>
              <a:t>What is Sexual Harassment? </a:t>
            </a:r>
            <a:endParaRPr dirty="0"/>
          </a:p>
        </p:txBody>
      </p:sp>
      <p:sp>
        <p:nvSpPr>
          <p:cNvPr id="185" name="Google Shape;185;p32"/>
          <p:cNvSpPr txBox="1"/>
          <p:nvPr/>
        </p:nvSpPr>
        <p:spPr>
          <a:xfrm>
            <a:off x="5527100" y="3429000"/>
            <a:ext cx="2779200" cy="1182300"/>
          </a:xfrm>
          <a:prstGeom prst="rect">
            <a:avLst/>
          </a:prstGeom>
          <a:noFill/>
          <a:ln>
            <a:noFill/>
          </a:ln>
        </p:spPr>
        <p:txBody>
          <a:bodyPr spcFirstLastPara="1" wrap="square" lIns="91425" tIns="91425" rIns="91425" bIns="91425" anchor="t" anchorCtr="0">
            <a:noAutofit/>
          </a:bodyPr>
          <a:lstStyle/>
          <a:p>
            <a:pPr>
              <a:lnSpc>
                <a:spcPct val="115000"/>
              </a:lnSpc>
              <a:spcAft>
                <a:spcPts val="1200"/>
              </a:spcAft>
            </a:pPr>
            <a:endParaRPr sz="600">
              <a:latin typeface="Playfair Display"/>
              <a:ea typeface="Playfair Display"/>
              <a:cs typeface="Playfair Display"/>
              <a:sym typeface="Playfair Display"/>
            </a:endParaRPr>
          </a:p>
        </p:txBody>
      </p:sp>
      <p:sp>
        <p:nvSpPr>
          <p:cNvPr id="186" name="Google Shape;186;p32"/>
          <p:cNvSpPr txBox="1"/>
          <p:nvPr/>
        </p:nvSpPr>
        <p:spPr>
          <a:xfrm>
            <a:off x="186251" y="1643212"/>
            <a:ext cx="4125618" cy="1120789"/>
          </a:xfrm>
          <a:prstGeom prst="rect">
            <a:avLst/>
          </a:prstGeom>
          <a:solidFill>
            <a:schemeClr val="accent1">
              <a:lumMod val="20000"/>
              <a:lumOff val="80000"/>
            </a:schemeClr>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spAutoFit/>
          </a:bodyPr>
          <a:lstStyle/>
          <a:p>
            <a:pPr algn="ctr">
              <a:lnSpc>
                <a:spcPct val="115000"/>
              </a:lnSpc>
              <a:spcAft>
                <a:spcPts val="1200"/>
              </a:spcAft>
            </a:pPr>
            <a:r>
              <a:rPr lang="en" sz="2210" b="1" dirty="0">
                <a:latin typeface="Playfair Display"/>
                <a:ea typeface="Playfair Display"/>
                <a:cs typeface="Playfair Display"/>
                <a:sym typeface="Playfair Display"/>
              </a:rPr>
              <a:t>Sexual harassment is defined by its IMPACT, not its intent. </a:t>
            </a:r>
            <a:endParaRPr sz="1300" b="1" dirty="0"/>
          </a:p>
        </p:txBody>
      </p:sp>
      <p:pic>
        <p:nvPicPr>
          <p:cNvPr id="4" name="Picture 3">
            <a:extLst>
              <a:ext uri="{FF2B5EF4-FFF2-40B4-BE49-F238E27FC236}">
                <a16:creationId xmlns:a16="http://schemas.microsoft.com/office/drawing/2014/main" id="{65D83985-9598-63CE-7452-AAE359103D39}"/>
              </a:ext>
            </a:extLst>
          </p:cNvPr>
          <p:cNvPicPr>
            <a:picLocks noChangeAspect="1"/>
          </p:cNvPicPr>
          <p:nvPr/>
        </p:nvPicPr>
        <p:blipFill>
          <a:blip r:embed="rId3"/>
          <a:stretch>
            <a:fillRect/>
          </a:stretch>
        </p:blipFill>
        <p:spPr>
          <a:xfrm>
            <a:off x="4736524" y="1795754"/>
            <a:ext cx="4042577" cy="2680404"/>
          </a:xfrm>
          <a:prstGeom prst="rect">
            <a:avLst/>
          </a:prstGeom>
        </p:spPr>
      </p:pic>
      <p:sp>
        <p:nvSpPr>
          <p:cNvPr id="5" name="TextBox 4">
            <a:extLst>
              <a:ext uri="{FF2B5EF4-FFF2-40B4-BE49-F238E27FC236}">
                <a16:creationId xmlns:a16="http://schemas.microsoft.com/office/drawing/2014/main" id="{61211044-CA4F-3AF2-7C9C-B8D3A4AA1013}"/>
              </a:ext>
            </a:extLst>
          </p:cNvPr>
          <p:cNvSpPr txBox="1"/>
          <p:nvPr/>
        </p:nvSpPr>
        <p:spPr>
          <a:xfrm flipH="1">
            <a:off x="4560003" y="4566968"/>
            <a:ext cx="4169394" cy="1938992"/>
          </a:xfrm>
          <a:prstGeom prst="rect">
            <a:avLst/>
          </a:prstGeom>
          <a:solidFill>
            <a:srgbClr val="FFFFCC"/>
          </a:solidFill>
        </p:spPr>
        <p:txBody>
          <a:bodyPr wrap="square" rtlCol="0">
            <a:spAutoFit/>
          </a:bodyPr>
          <a:lstStyle/>
          <a:p>
            <a:r>
              <a:rPr lang="en-US" sz="2000" u="sng" dirty="0"/>
              <a:t>Examples</a:t>
            </a:r>
          </a:p>
          <a:p>
            <a:r>
              <a:rPr lang="en-US" sz="2000" dirty="0"/>
              <a:t>Sexually explicit jokes, emails, or texts</a:t>
            </a:r>
          </a:p>
          <a:p>
            <a:r>
              <a:rPr lang="en-US" sz="2000" dirty="0"/>
              <a:t>Inappropriate statements, lewd gestures</a:t>
            </a:r>
          </a:p>
          <a:p>
            <a:r>
              <a:rPr lang="en-US" sz="2000" dirty="0"/>
              <a:t>Unwelcome advances</a:t>
            </a:r>
          </a:p>
          <a:p>
            <a:r>
              <a:rPr lang="en-US" sz="2000" dirty="0"/>
              <a:t>Verbal or physical harassment</a:t>
            </a:r>
          </a:p>
        </p:txBody>
      </p:sp>
      <p:sp>
        <p:nvSpPr>
          <p:cNvPr id="6" name="TextBox 5">
            <a:extLst>
              <a:ext uri="{FF2B5EF4-FFF2-40B4-BE49-F238E27FC236}">
                <a16:creationId xmlns:a16="http://schemas.microsoft.com/office/drawing/2014/main" id="{FE0961B9-EBF3-4E28-FFFB-F3BB9D09983A}"/>
              </a:ext>
            </a:extLst>
          </p:cNvPr>
          <p:cNvSpPr txBox="1"/>
          <p:nvPr/>
        </p:nvSpPr>
        <p:spPr>
          <a:xfrm>
            <a:off x="124768" y="5427767"/>
            <a:ext cx="4042576" cy="1200329"/>
          </a:xfrm>
          <a:prstGeom prst="rect">
            <a:avLst/>
          </a:prstGeom>
          <a:solidFill>
            <a:schemeClr val="accent6">
              <a:lumMod val="20000"/>
              <a:lumOff val="80000"/>
            </a:schemeClr>
          </a:solidFill>
        </p:spPr>
        <p:txBody>
          <a:bodyPr wrap="square" rtlCol="0">
            <a:spAutoFit/>
          </a:bodyPr>
          <a:lstStyle/>
          <a:p>
            <a:r>
              <a:rPr lang="en" sz="2400" dirty="0"/>
              <a:t>Anyone of any sex, sexual orientation, or gender identity can be a victim or a harasser</a:t>
            </a:r>
            <a:endParaRPr lang="en-US" sz="2400" dirty="0"/>
          </a:p>
        </p:txBody>
      </p:sp>
      <p:pic>
        <p:nvPicPr>
          <p:cNvPr id="7" name="Picture 6">
            <a:extLst>
              <a:ext uri="{FF2B5EF4-FFF2-40B4-BE49-F238E27FC236}">
                <a16:creationId xmlns:a16="http://schemas.microsoft.com/office/drawing/2014/main" id="{0A358B84-6E0E-D8C9-16A4-53B909D89705}"/>
              </a:ext>
            </a:extLst>
          </p:cNvPr>
          <p:cNvPicPr>
            <a:picLocks noChangeAspect="1"/>
          </p:cNvPicPr>
          <p:nvPr/>
        </p:nvPicPr>
        <p:blipFill>
          <a:blip r:embed="rId4"/>
          <a:stretch>
            <a:fillRect/>
          </a:stretch>
        </p:blipFill>
        <p:spPr>
          <a:xfrm>
            <a:off x="688769" y="2931071"/>
            <a:ext cx="3105139" cy="2325857"/>
          </a:xfrm>
          <a:prstGeom prst="rect">
            <a:avLst/>
          </a:prstGeom>
        </p:spPr>
      </p:pic>
    </p:spTree>
    <p:extLst>
      <p:ext uri="{BB962C8B-B14F-4D97-AF65-F5344CB8AC3E}">
        <p14:creationId xmlns:p14="http://schemas.microsoft.com/office/powerpoint/2010/main" val="30661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115910" y="197116"/>
            <a:ext cx="9028090" cy="881547"/>
          </a:xfrm>
          <a:prstGeom prst="rect">
            <a:avLst/>
          </a:prstGeom>
        </p:spPr>
        <p:txBody>
          <a:bodyPr spcFirstLastPara="1" vert="horz" wrap="square" lIns="91425" tIns="91425" rIns="91425" bIns="91425" anchor="t" anchorCtr="0">
            <a:normAutofit fontScale="90000"/>
          </a:bodyPr>
          <a:lstStyle/>
          <a:p>
            <a:br>
              <a:rPr lang="en" sz="3000" dirty="0"/>
            </a:br>
            <a:r>
              <a:rPr lang="en" sz="3000" dirty="0"/>
              <a:t>It is Prevalent. What is the most common expresison of it?</a:t>
            </a:r>
            <a:endParaRPr sz="3000" dirty="0"/>
          </a:p>
        </p:txBody>
      </p:sp>
      <p:pic>
        <p:nvPicPr>
          <p:cNvPr id="2" name="Picture 1">
            <a:extLst>
              <a:ext uri="{FF2B5EF4-FFF2-40B4-BE49-F238E27FC236}">
                <a16:creationId xmlns:a16="http://schemas.microsoft.com/office/drawing/2014/main" id="{F581F87D-1ACE-B101-FFE3-9ED287C8311A}"/>
              </a:ext>
            </a:extLst>
          </p:cNvPr>
          <p:cNvPicPr>
            <a:picLocks noChangeAspect="1"/>
          </p:cNvPicPr>
          <p:nvPr/>
        </p:nvPicPr>
        <p:blipFill>
          <a:blip r:embed="rId3"/>
          <a:stretch>
            <a:fillRect/>
          </a:stretch>
        </p:blipFill>
        <p:spPr>
          <a:xfrm>
            <a:off x="594078" y="1567280"/>
            <a:ext cx="7448778" cy="4572009"/>
          </a:xfrm>
          <a:prstGeom prst="rect">
            <a:avLst/>
          </a:prstGeom>
        </p:spPr>
      </p:pic>
      <p:sp>
        <p:nvSpPr>
          <p:cNvPr id="4" name="TextBox 3">
            <a:extLst>
              <a:ext uri="{FF2B5EF4-FFF2-40B4-BE49-F238E27FC236}">
                <a16:creationId xmlns:a16="http://schemas.microsoft.com/office/drawing/2014/main" id="{ABED3476-FDD3-F4FE-542E-6CC3B871D702}"/>
              </a:ext>
            </a:extLst>
          </p:cNvPr>
          <p:cNvSpPr txBox="1"/>
          <p:nvPr/>
        </p:nvSpPr>
        <p:spPr>
          <a:xfrm>
            <a:off x="363404" y="5964738"/>
            <a:ext cx="8417192" cy="800219"/>
          </a:xfrm>
          <a:prstGeom prst="rect">
            <a:avLst/>
          </a:prstGeom>
          <a:noFill/>
        </p:spPr>
        <p:txBody>
          <a:bodyPr wrap="square">
            <a:spAutoFit/>
          </a:bodyPr>
          <a:lstStyle/>
          <a:p>
            <a:r>
              <a:rPr lang="en-US" dirty="0"/>
              <a:t>*</a:t>
            </a:r>
            <a:r>
              <a:rPr lang="en-US" sz="1400" dirty="0"/>
              <a:t>Based on a sample size of 857 women, representing 57% of survey respondents</a:t>
            </a:r>
            <a:br>
              <a:rPr lang="en-US" sz="1400" dirty="0"/>
            </a:br>
            <a:r>
              <a:rPr lang="en-US" sz="1400" dirty="0"/>
              <a:t>who claimed they had experienced workplace sexual harassment.</a:t>
            </a:r>
            <a:br>
              <a:rPr lang="en-US" sz="1400" dirty="0"/>
            </a:br>
            <a:r>
              <a:rPr lang="en-US" sz="1400" dirty="0"/>
              <a:t>Source: ITIC 2021 Sexual Harassment, Gender Bias and Unequal Pay in STEM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27084" y="60231"/>
            <a:ext cx="8405215" cy="1149844"/>
          </a:xfrm>
          <a:prstGeom prst="rect">
            <a:avLst/>
          </a:prstGeom>
        </p:spPr>
        <p:txBody>
          <a:bodyPr spcFirstLastPara="1" vert="horz" wrap="square" lIns="91425" tIns="91425" rIns="91425" bIns="91425" anchor="t" anchorCtr="0">
            <a:normAutofit fontScale="90000"/>
          </a:bodyPr>
          <a:lstStyle/>
          <a:p>
            <a:r>
              <a:rPr lang="en" dirty="0"/>
              <a:t>How does Sexual Harassment manifest?</a:t>
            </a:r>
            <a:endParaRPr dirty="0"/>
          </a:p>
        </p:txBody>
      </p:sp>
      <p:sp>
        <p:nvSpPr>
          <p:cNvPr id="193" name="Google Shape;193;p33"/>
          <p:cNvSpPr txBox="1">
            <a:spLocks noGrp="1"/>
          </p:cNvSpPr>
          <p:nvPr>
            <p:ph type="body" idx="1"/>
          </p:nvPr>
        </p:nvSpPr>
        <p:spPr>
          <a:xfrm>
            <a:off x="245538" y="1761600"/>
            <a:ext cx="4501676" cy="2339426"/>
          </a:xfrm>
          <a:prstGeom prst="rect">
            <a:avLst/>
          </a:prstGeom>
        </p:spPr>
        <p:txBody>
          <a:bodyPr spcFirstLastPara="1" vert="horz" wrap="square" lIns="91425" tIns="91425" rIns="91425" bIns="91425" anchor="t" anchorCtr="0">
            <a:noAutofit/>
          </a:bodyPr>
          <a:lstStyle/>
          <a:p>
            <a:pPr marL="117475" indent="0">
              <a:buClr>
                <a:srgbClr val="222222"/>
              </a:buClr>
              <a:buSzPts val="1750"/>
              <a:buNone/>
            </a:pPr>
            <a:r>
              <a:rPr lang="en" sz="2800" dirty="0">
                <a:solidFill>
                  <a:srgbClr val="222222"/>
                </a:solidFill>
                <a:highlight>
                  <a:srgbClr val="FFFFFF"/>
                </a:highlight>
                <a:latin typeface="Merriweather"/>
                <a:ea typeface="Merriweather"/>
                <a:cs typeface="Merriweather"/>
                <a:sym typeface="Merriweather"/>
              </a:rPr>
              <a:t>Three main forms of sexual harassment: </a:t>
            </a:r>
            <a:endParaRPr sz="2800" dirty="0">
              <a:solidFill>
                <a:srgbClr val="222222"/>
              </a:solidFill>
              <a:highlight>
                <a:srgbClr val="FFFFFF"/>
              </a:highlight>
              <a:latin typeface="Merriweather"/>
              <a:ea typeface="Merriweather"/>
              <a:cs typeface="Merriweather"/>
              <a:sym typeface="Merriweather"/>
            </a:endParaRPr>
          </a:p>
          <a:p>
            <a:pPr marL="1028700" indent="-339725">
              <a:spcBef>
                <a:spcPts val="1200"/>
              </a:spcBef>
              <a:buClr>
                <a:srgbClr val="222222"/>
              </a:buClr>
              <a:buSzPts val="1750"/>
              <a:buFont typeface="Merriweather"/>
              <a:buAutoNum type="arabicParenR"/>
            </a:pPr>
            <a:r>
              <a:rPr lang="en" sz="2800" dirty="0">
                <a:solidFill>
                  <a:srgbClr val="222222"/>
                </a:solidFill>
                <a:highlight>
                  <a:srgbClr val="FFFFFF"/>
                </a:highlight>
                <a:latin typeface="Merriweather"/>
                <a:ea typeface="Merriweather"/>
                <a:cs typeface="Merriweather"/>
                <a:sym typeface="Merriweather"/>
              </a:rPr>
              <a:t>Sexual Coercion</a:t>
            </a:r>
            <a:endParaRPr sz="2800" dirty="0">
              <a:solidFill>
                <a:srgbClr val="222222"/>
              </a:solidFill>
              <a:highlight>
                <a:srgbClr val="FFFFFF"/>
              </a:highlight>
              <a:latin typeface="Merriweather"/>
              <a:ea typeface="Merriweather"/>
              <a:cs typeface="Merriweather"/>
              <a:sym typeface="Merriweather"/>
            </a:endParaRPr>
          </a:p>
          <a:p>
            <a:pPr marL="1028700" indent="-339725">
              <a:buClr>
                <a:srgbClr val="222222"/>
              </a:buClr>
              <a:buSzPts val="1750"/>
              <a:buFont typeface="Merriweather"/>
              <a:buAutoNum type="arabicParenR"/>
            </a:pPr>
            <a:r>
              <a:rPr lang="en" sz="2800" dirty="0">
                <a:solidFill>
                  <a:srgbClr val="222222"/>
                </a:solidFill>
                <a:highlight>
                  <a:srgbClr val="FFFFFF"/>
                </a:highlight>
                <a:latin typeface="Merriweather"/>
                <a:ea typeface="Merriweather"/>
                <a:cs typeface="Merriweather"/>
                <a:sym typeface="Merriweather"/>
              </a:rPr>
              <a:t>Unwanted sexual attention</a:t>
            </a:r>
            <a:endParaRPr sz="2800" dirty="0">
              <a:solidFill>
                <a:srgbClr val="222222"/>
              </a:solidFill>
              <a:highlight>
                <a:srgbClr val="FFFFFF"/>
              </a:highlight>
              <a:latin typeface="Merriweather"/>
              <a:ea typeface="Merriweather"/>
              <a:cs typeface="Merriweather"/>
              <a:sym typeface="Merriweather"/>
            </a:endParaRPr>
          </a:p>
          <a:p>
            <a:pPr marL="1028700" indent="-339725">
              <a:buClr>
                <a:srgbClr val="222222"/>
              </a:buClr>
              <a:buSzPts val="1750"/>
              <a:buFont typeface="Merriweather"/>
              <a:buAutoNum type="arabicParenR"/>
            </a:pPr>
            <a:r>
              <a:rPr lang="en" sz="2800" dirty="0">
                <a:solidFill>
                  <a:srgbClr val="222222"/>
                </a:solidFill>
                <a:highlight>
                  <a:srgbClr val="FFFFFF"/>
                </a:highlight>
                <a:latin typeface="Merriweather"/>
                <a:ea typeface="Merriweather"/>
                <a:cs typeface="Merriweather"/>
                <a:sym typeface="Merriweather"/>
              </a:rPr>
              <a:t>Gender harassment </a:t>
            </a:r>
            <a:endParaRPr sz="2800" dirty="0"/>
          </a:p>
        </p:txBody>
      </p:sp>
      <p:pic>
        <p:nvPicPr>
          <p:cNvPr id="194" name="Google Shape;194;p33"/>
          <p:cNvPicPr preferRelativeResize="0"/>
          <p:nvPr/>
        </p:nvPicPr>
        <p:blipFill rotWithShape="1">
          <a:blip r:embed="rId3">
            <a:alphaModFix/>
          </a:blip>
          <a:srcRect r="19672"/>
          <a:stretch/>
        </p:blipFill>
        <p:spPr>
          <a:xfrm>
            <a:off x="4881093" y="2047741"/>
            <a:ext cx="4167985" cy="2735741"/>
          </a:xfrm>
          <a:prstGeom prst="rect">
            <a:avLst/>
          </a:prstGeom>
          <a:noFill/>
          <a:ln>
            <a:noFill/>
          </a:ln>
        </p:spPr>
      </p:pic>
    </p:spTree>
    <p:extLst>
      <p:ext uri="{BB962C8B-B14F-4D97-AF65-F5344CB8AC3E}">
        <p14:creationId xmlns:p14="http://schemas.microsoft.com/office/powerpoint/2010/main" val="128318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470488" y="316693"/>
            <a:ext cx="8520600" cy="887905"/>
          </a:xfrm>
          <a:prstGeom prst="rect">
            <a:avLst/>
          </a:prstGeom>
        </p:spPr>
        <p:txBody>
          <a:bodyPr spcFirstLastPara="1" vert="horz" wrap="square" lIns="91425" tIns="91425" rIns="91425" bIns="91425" anchor="t" anchorCtr="0">
            <a:normAutofit/>
          </a:bodyPr>
          <a:lstStyle/>
          <a:p>
            <a:pPr marL="57150">
              <a:buSzPct val="100000"/>
            </a:pPr>
            <a:r>
              <a:rPr lang="en" dirty="0"/>
              <a:t>Sexual Coercion</a:t>
            </a:r>
            <a:endParaRPr dirty="0"/>
          </a:p>
        </p:txBody>
      </p:sp>
      <p:sp>
        <p:nvSpPr>
          <p:cNvPr id="3" name="TextBox 2">
            <a:extLst>
              <a:ext uri="{FF2B5EF4-FFF2-40B4-BE49-F238E27FC236}">
                <a16:creationId xmlns:a16="http://schemas.microsoft.com/office/drawing/2014/main" id="{0F878C11-819C-4E4C-5CF8-336F239162DD}"/>
              </a:ext>
            </a:extLst>
          </p:cNvPr>
          <p:cNvSpPr txBox="1"/>
          <p:nvPr/>
        </p:nvSpPr>
        <p:spPr>
          <a:xfrm flipH="1">
            <a:off x="4258332" y="1913920"/>
            <a:ext cx="4410607" cy="954107"/>
          </a:xfrm>
          <a:prstGeom prst="rect">
            <a:avLst/>
          </a:prstGeom>
          <a:solidFill>
            <a:schemeClr val="accent2">
              <a:lumMod val="20000"/>
              <a:lumOff val="80000"/>
            </a:schemeClr>
          </a:solidFill>
        </p:spPr>
        <p:txBody>
          <a:bodyPr wrap="square" rtlCol="0">
            <a:spAutoFit/>
          </a:bodyPr>
          <a:lstStyle/>
          <a:p>
            <a:r>
              <a:rPr lang="en-US" sz="2800" dirty="0"/>
              <a:t>Occurs in situations of </a:t>
            </a:r>
            <a:r>
              <a:rPr lang="en-US" sz="2800" u="sng" dirty="0"/>
              <a:t>power disparities</a:t>
            </a:r>
          </a:p>
        </p:txBody>
      </p:sp>
      <p:sp>
        <p:nvSpPr>
          <p:cNvPr id="4" name="TextBox 3">
            <a:extLst>
              <a:ext uri="{FF2B5EF4-FFF2-40B4-BE49-F238E27FC236}">
                <a16:creationId xmlns:a16="http://schemas.microsoft.com/office/drawing/2014/main" id="{3EAEC609-E0F9-7BB3-8CA4-9A0CAAA7206B}"/>
              </a:ext>
            </a:extLst>
          </p:cNvPr>
          <p:cNvSpPr txBox="1"/>
          <p:nvPr/>
        </p:nvSpPr>
        <p:spPr>
          <a:xfrm flipH="1">
            <a:off x="4417454" y="3577349"/>
            <a:ext cx="4058302" cy="1815882"/>
          </a:xfrm>
          <a:prstGeom prst="rect">
            <a:avLst/>
          </a:prstGeom>
          <a:solidFill>
            <a:srgbClr val="FFFFCC"/>
          </a:solidFill>
        </p:spPr>
        <p:txBody>
          <a:bodyPr wrap="square" rtlCol="0">
            <a:spAutoFit/>
          </a:bodyPr>
          <a:lstStyle/>
          <a:p>
            <a:r>
              <a:rPr lang="en-US" sz="2800" u="sng" dirty="0"/>
              <a:t>Examples</a:t>
            </a:r>
          </a:p>
          <a:p>
            <a:r>
              <a:rPr lang="en-US" sz="2800" dirty="0"/>
              <a:t>Sexual blackmail</a:t>
            </a:r>
          </a:p>
          <a:p>
            <a:r>
              <a:rPr lang="en-US" sz="2800" dirty="0"/>
              <a:t>Bribes or threats aimed at sexual cooperation</a:t>
            </a:r>
          </a:p>
        </p:txBody>
      </p:sp>
      <p:pic>
        <p:nvPicPr>
          <p:cNvPr id="5" name="Picture 4">
            <a:extLst>
              <a:ext uri="{FF2B5EF4-FFF2-40B4-BE49-F238E27FC236}">
                <a16:creationId xmlns:a16="http://schemas.microsoft.com/office/drawing/2014/main" id="{6D994BBD-8ED4-2045-85C8-393AB4C6CE70}"/>
              </a:ext>
            </a:extLst>
          </p:cNvPr>
          <p:cNvPicPr>
            <a:picLocks noChangeAspect="1"/>
          </p:cNvPicPr>
          <p:nvPr/>
        </p:nvPicPr>
        <p:blipFill>
          <a:blip r:embed="rId3"/>
          <a:stretch>
            <a:fillRect/>
          </a:stretch>
        </p:blipFill>
        <p:spPr>
          <a:xfrm>
            <a:off x="363214" y="2102806"/>
            <a:ext cx="3701935" cy="3701935"/>
          </a:xfrm>
          <a:prstGeom prst="rect">
            <a:avLst/>
          </a:prstGeom>
        </p:spPr>
      </p:pic>
    </p:spTree>
    <p:extLst>
      <p:ext uri="{BB962C8B-B14F-4D97-AF65-F5344CB8AC3E}">
        <p14:creationId xmlns:p14="http://schemas.microsoft.com/office/powerpoint/2010/main" val="112646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5"/>
          <p:cNvSpPr txBox="1">
            <a:spLocks noGrp="1"/>
          </p:cNvSpPr>
          <p:nvPr>
            <p:ph type="title"/>
          </p:nvPr>
        </p:nvSpPr>
        <p:spPr>
          <a:xfrm>
            <a:off x="316775" y="398826"/>
            <a:ext cx="8520600" cy="789346"/>
          </a:xfrm>
          <a:prstGeom prst="rect">
            <a:avLst/>
          </a:prstGeom>
        </p:spPr>
        <p:txBody>
          <a:bodyPr spcFirstLastPara="1" vert="horz" wrap="square" lIns="91425" tIns="91425" rIns="91425" bIns="91425" anchor="t" anchorCtr="0">
            <a:normAutofit fontScale="90000"/>
          </a:bodyPr>
          <a:lstStyle/>
          <a:p>
            <a:r>
              <a:rPr lang="en" dirty="0"/>
              <a:t>Unwanted Sexual Attention</a:t>
            </a:r>
            <a:endParaRPr dirty="0"/>
          </a:p>
        </p:txBody>
      </p:sp>
      <p:sp>
        <p:nvSpPr>
          <p:cNvPr id="207" name="Google Shape;207;p35"/>
          <p:cNvSpPr txBox="1">
            <a:spLocks noGrp="1"/>
          </p:cNvSpPr>
          <p:nvPr>
            <p:ph type="body" idx="1"/>
          </p:nvPr>
        </p:nvSpPr>
        <p:spPr>
          <a:xfrm>
            <a:off x="311700" y="1608367"/>
            <a:ext cx="4057708" cy="1875368"/>
          </a:xfrm>
          <a:prstGeom prst="rect">
            <a:avLst/>
          </a:prstGeom>
          <a:solidFill>
            <a:schemeClr val="accent1">
              <a:lumMod val="20000"/>
              <a:lumOff val="80000"/>
            </a:schemeClr>
          </a:solidFill>
        </p:spPr>
        <p:txBody>
          <a:bodyPr spcFirstLastPara="1" vert="horz" wrap="square" lIns="91425" tIns="91425" rIns="91425" bIns="91425" anchor="t" anchorCtr="0">
            <a:normAutofit/>
          </a:bodyPr>
          <a:lstStyle/>
          <a:p>
            <a:pPr marL="117475" indent="0">
              <a:buClr>
                <a:srgbClr val="222222"/>
              </a:buClr>
              <a:buSzPts val="1750"/>
              <a:buNone/>
            </a:pPr>
            <a:r>
              <a:rPr lang="en-US" sz="3200" dirty="0"/>
              <a:t>Unwelcome, unsolicited,  unreciprocated, and not ok!</a:t>
            </a:r>
            <a:endParaRPr sz="3200" dirty="0"/>
          </a:p>
        </p:txBody>
      </p:sp>
      <p:pic>
        <p:nvPicPr>
          <p:cNvPr id="2" name="Picture 1">
            <a:extLst>
              <a:ext uri="{FF2B5EF4-FFF2-40B4-BE49-F238E27FC236}">
                <a16:creationId xmlns:a16="http://schemas.microsoft.com/office/drawing/2014/main" id="{7B92D40B-AEEB-ECFA-6309-A2529E19B1FE}"/>
              </a:ext>
            </a:extLst>
          </p:cNvPr>
          <p:cNvPicPr>
            <a:picLocks noChangeAspect="1"/>
          </p:cNvPicPr>
          <p:nvPr/>
        </p:nvPicPr>
        <p:blipFill>
          <a:blip r:embed="rId3"/>
          <a:stretch>
            <a:fillRect/>
          </a:stretch>
        </p:blipFill>
        <p:spPr>
          <a:xfrm>
            <a:off x="5008728" y="1888849"/>
            <a:ext cx="3682331" cy="4409591"/>
          </a:xfrm>
          <a:prstGeom prst="rect">
            <a:avLst/>
          </a:prstGeom>
        </p:spPr>
      </p:pic>
      <p:pic>
        <p:nvPicPr>
          <p:cNvPr id="5" name="Picture 4">
            <a:extLst>
              <a:ext uri="{FF2B5EF4-FFF2-40B4-BE49-F238E27FC236}">
                <a16:creationId xmlns:a16="http://schemas.microsoft.com/office/drawing/2014/main" id="{2FDE3D63-5BA4-ED77-9658-4AD0B52A8F5F}"/>
              </a:ext>
            </a:extLst>
          </p:cNvPr>
          <p:cNvPicPr>
            <a:picLocks noChangeAspect="1"/>
          </p:cNvPicPr>
          <p:nvPr/>
        </p:nvPicPr>
        <p:blipFill>
          <a:blip r:embed="rId4"/>
          <a:stretch>
            <a:fillRect/>
          </a:stretch>
        </p:blipFill>
        <p:spPr>
          <a:xfrm>
            <a:off x="316775" y="3775791"/>
            <a:ext cx="4489715" cy="2522649"/>
          </a:xfrm>
          <a:prstGeom prst="rect">
            <a:avLst/>
          </a:prstGeom>
        </p:spPr>
      </p:pic>
    </p:spTree>
    <p:extLst>
      <p:ext uri="{BB962C8B-B14F-4D97-AF65-F5344CB8AC3E}">
        <p14:creationId xmlns:p14="http://schemas.microsoft.com/office/powerpoint/2010/main" val="31503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6"/>
          <p:cNvSpPr txBox="1">
            <a:spLocks noGrp="1"/>
          </p:cNvSpPr>
          <p:nvPr>
            <p:ph type="title"/>
          </p:nvPr>
        </p:nvSpPr>
        <p:spPr>
          <a:xfrm>
            <a:off x="80865" y="43543"/>
            <a:ext cx="8707632" cy="867753"/>
          </a:xfrm>
          <a:prstGeom prst="rect">
            <a:avLst/>
          </a:prstGeom>
        </p:spPr>
        <p:txBody>
          <a:bodyPr spcFirstLastPara="1" vert="horz" wrap="square" lIns="91425" tIns="91425" rIns="91425" bIns="91425" anchor="t" anchorCtr="0">
            <a:noAutofit/>
          </a:bodyPr>
          <a:lstStyle/>
          <a:p>
            <a:r>
              <a:rPr lang="en" sz="3200" dirty="0"/>
              <a:t>Gender Harassment – the entire environment disrespects and belittles women</a:t>
            </a:r>
            <a:endParaRPr sz="3200" dirty="0"/>
          </a:p>
        </p:txBody>
      </p:sp>
      <p:sp>
        <p:nvSpPr>
          <p:cNvPr id="214" name="Google Shape;214;p36"/>
          <p:cNvSpPr txBox="1">
            <a:spLocks noGrp="1"/>
          </p:cNvSpPr>
          <p:nvPr>
            <p:ph type="body" idx="1"/>
          </p:nvPr>
        </p:nvSpPr>
        <p:spPr>
          <a:xfrm>
            <a:off x="393586" y="1620492"/>
            <a:ext cx="3531491" cy="1340422"/>
          </a:xfrm>
          <a:prstGeom prst="rect">
            <a:avLst/>
          </a:prstGeom>
          <a:solidFill>
            <a:schemeClr val="accent4">
              <a:lumMod val="20000"/>
              <a:lumOff val="80000"/>
            </a:schemeClr>
          </a:solidFill>
        </p:spPr>
        <p:txBody>
          <a:bodyPr spcFirstLastPara="1" vert="horz" wrap="square" lIns="91425" tIns="91425" rIns="91425" bIns="91425" anchor="t" anchorCtr="0">
            <a:normAutofit/>
          </a:bodyPr>
          <a:lstStyle/>
          <a:p>
            <a:pPr marL="123825" indent="0">
              <a:buClr>
                <a:srgbClr val="222222"/>
              </a:buClr>
              <a:buSzPts val="1650"/>
              <a:buNone/>
            </a:pPr>
            <a:r>
              <a:rPr lang="en-US" sz="2100" dirty="0"/>
              <a:t>Behaviors that belittle women and make them feel like they don’t belong. </a:t>
            </a:r>
          </a:p>
          <a:p>
            <a:pPr marL="123825" indent="0">
              <a:buClr>
                <a:srgbClr val="222222"/>
              </a:buClr>
              <a:buSzPts val="1650"/>
              <a:buNone/>
            </a:pPr>
            <a:endParaRPr lang="en-US" sz="2100" dirty="0"/>
          </a:p>
        </p:txBody>
      </p:sp>
      <p:sp>
        <p:nvSpPr>
          <p:cNvPr id="4" name="TextBox 3">
            <a:extLst>
              <a:ext uri="{FF2B5EF4-FFF2-40B4-BE49-F238E27FC236}">
                <a16:creationId xmlns:a16="http://schemas.microsoft.com/office/drawing/2014/main" id="{E49C9771-7B0B-0BD5-BA72-F0B6532AF4E3}"/>
              </a:ext>
            </a:extLst>
          </p:cNvPr>
          <p:cNvSpPr txBox="1"/>
          <p:nvPr/>
        </p:nvSpPr>
        <p:spPr>
          <a:xfrm>
            <a:off x="101227" y="5720239"/>
            <a:ext cx="3873614" cy="646331"/>
          </a:xfrm>
          <a:prstGeom prst="rect">
            <a:avLst/>
          </a:prstGeom>
          <a:solidFill>
            <a:schemeClr val="accent1">
              <a:lumMod val="20000"/>
              <a:lumOff val="80000"/>
            </a:schemeClr>
          </a:solidFill>
        </p:spPr>
        <p:txBody>
          <a:bodyPr wrap="square">
            <a:spAutoFit/>
          </a:bodyPr>
          <a:lstStyle/>
          <a:p>
            <a:pPr marL="123825" indent="0">
              <a:buClr>
                <a:srgbClr val="222222"/>
              </a:buClr>
              <a:buSzPts val="1650"/>
              <a:buNone/>
            </a:pPr>
            <a:r>
              <a:rPr lang="en-US" sz="1800" b="1" dirty="0"/>
              <a:t>Most widespread form of harassment</a:t>
            </a:r>
          </a:p>
        </p:txBody>
      </p:sp>
      <p:sp>
        <p:nvSpPr>
          <p:cNvPr id="5" name="Google Shape;214;p36">
            <a:extLst>
              <a:ext uri="{FF2B5EF4-FFF2-40B4-BE49-F238E27FC236}">
                <a16:creationId xmlns:a16="http://schemas.microsoft.com/office/drawing/2014/main" id="{024E0D48-ADA1-BB1E-F4F0-E7B00980AF72}"/>
              </a:ext>
            </a:extLst>
          </p:cNvPr>
          <p:cNvSpPr txBox="1">
            <a:spLocks/>
          </p:cNvSpPr>
          <p:nvPr/>
        </p:nvSpPr>
        <p:spPr>
          <a:xfrm>
            <a:off x="192833" y="3041781"/>
            <a:ext cx="4074367" cy="2612570"/>
          </a:xfrm>
          <a:prstGeom prst="rect">
            <a:avLst/>
          </a:prstGeom>
          <a:solidFill>
            <a:schemeClr val="accent4">
              <a:lumMod val="20000"/>
              <a:lumOff val="80000"/>
            </a:schemeClr>
          </a:solidFill>
        </p:spPr>
        <p:txBody>
          <a:bodyPr spcFirstLastPara="1" vert="horz" wrap="square" lIns="91425" tIns="91425" rIns="91425" bIns="91425" anchor="t" anchorCtr="0">
            <a:normAutofit/>
          </a:bodyPr>
          <a:lstStyle>
            <a:lvl1pPr marL="457200" lvl="0" indent="-342900" algn="l" rtl="0" eaLnBrk="1" latinLnBrk="0" hangingPunct="1">
              <a:spcBef>
                <a:spcPts val="0"/>
              </a:spcBef>
              <a:spcAft>
                <a:spcPts val="0"/>
              </a:spcAft>
              <a:buClr>
                <a:schemeClr val="accent2"/>
              </a:buClr>
              <a:buSzPts val="1800"/>
              <a:buFont typeface="Wingdings"/>
              <a:buChar char="●"/>
              <a:defRPr kumimoji="0" sz="2900" kern="1200">
                <a:solidFill>
                  <a:schemeClr val="tx1"/>
                </a:solidFill>
                <a:latin typeface="+mn-lt"/>
                <a:ea typeface="+mn-ea"/>
                <a:cs typeface="+mn-cs"/>
              </a:defRPr>
            </a:lvl1pPr>
            <a:lvl2pPr marL="914400" lvl="1" indent="-317500" algn="l" rtl="0" eaLnBrk="1" latinLnBrk="0" hangingPunct="1">
              <a:spcBef>
                <a:spcPts val="0"/>
              </a:spcBef>
              <a:spcAft>
                <a:spcPts val="0"/>
              </a:spcAft>
              <a:buClr>
                <a:schemeClr val="accent1"/>
              </a:buClr>
              <a:buSzPts val="1400"/>
              <a:buFont typeface="Wingdings 2"/>
              <a:buChar char="○"/>
              <a:defRPr kumimoji="0" sz="2600" kern="1200">
                <a:solidFill>
                  <a:schemeClr val="tx1"/>
                </a:solidFill>
                <a:latin typeface="+mn-lt"/>
                <a:ea typeface="+mn-ea"/>
                <a:cs typeface="+mn-cs"/>
              </a:defRPr>
            </a:lvl2pPr>
            <a:lvl3pPr marL="1371600" lvl="2" indent="-317500" algn="l" rtl="0" eaLnBrk="1" latinLnBrk="0" hangingPunct="1">
              <a:spcBef>
                <a:spcPts val="0"/>
              </a:spcBef>
              <a:spcAft>
                <a:spcPts val="0"/>
              </a:spcAft>
              <a:buClr>
                <a:schemeClr val="accent2"/>
              </a:buClr>
              <a:buSzPts val="1400"/>
              <a:buFont typeface="Wingdings"/>
              <a:buChar char="■"/>
              <a:defRPr kumimoji="0" sz="2300" kern="1200">
                <a:solidFill>
                  <a:schemeClr val="tx1"/>
                </a:solidFill>
                <a:latin typeface="+mn-lt"/>
                <a:ea typeface="+mn-ea"/>
                <a:cs typeface="+mn-cs"/>
              </a:defRPr>
            </a:lvl3pPr>
            <a:lvl4pPr marL="1828800" lvl="3" indent="-317500" algn="l" rtl="0" eaLnBrk="1" latinLnBrk="0" hangingPunct="1">
              <a:spcBef>
                <a:spcPts val="0"/>
              </a:spcBef>
              <a:spcAft>
                <a:spcPts val="0"/>
              </a:spcAft>
              <a:buClr>
                <a:schemeClr val="accent3"/>
              </a:buClr>
              <a:buSzPts val="1400"/>
              <a:buFont typeface="Wingdings"/>
              <a:buChar char="●"/>
              <a:defRPr kumimoji="0" sz="2000" kern="1200">
                <a:solidFill>
                  <a:schemeClr val="tx1"/>
                </a:solidFill>
                <a:latin typeface="+mn-lt"/>
                <a:ea typeface="+mn-ea"/>
                <a:cs typeface="+mn-cs"/>
              </a:defRPr>
            </a:lvl4pPr>
            <a:lvl5pPr marL="2286000" lvl="4" indent="-317500" algn="l" rtl="0" eaLnBrk="1" latinLnBrk="0" hangingPunct="1">
              <a:spcBef>
                <a:spcPts val="0"/>
              </a:spcBef>
              <a:spcAft>
                <a:spcPts val="0"/>
              </a:spcAft>
              <a:buClr>
                <a:schemeClr val="accent4"/>
              </a:buClr>
              <a:buSzPts val="1400"/>
              <a:buFont typeface="Wingdings"/>
              <a:buChar char="○"/>
              <a:defRPr kumimoji="0" sz="2000" kern="1200">
                <a:solidFill>
                  <a:schemeClr val="tx1"/>
                </a:solidFill>
                <a:latin typeface="+mn-lt"/>
                <a:ea typeface="+mn-ea"/>
                <a:cs typeface="+mn-cs"/>
              </a:defRPr>
            </a:lvl5pPr>
            <a:lvl6pPr marL="2743200" lvl="5" indent="-317500" algn="l" rtl="0" eaLnBrk="1" latinLnBrk="0" hangingPunct="1">
              <a:spcBef>
                <a:spcPts val="0"/>
              </a:spcBef>
              <a:spcAft>
                <a:spcPts val="0"/>
              </a:spcAft>
              <a:buClr>
                <a:schemeClr val="accent1"/>
              </a:buClr>
              <a:buSzPts val="1400"/>
              <a:buFont typeface="Wingdings"/>
              <a:buChar char="■"/>
              <a:defRPr kumimoji="0" sz="1800" kern="1200" baseline="0">
                <a:solidFill>
                  <a:schemeClr val="tx1"/>
                </a:solidFill>
                <a:latin typeface="+mn-lt"/>
                <a:ea typeface="+mn-ea"/>
                <a:cs typeface="+mn-cs"/>
              </a:defRPr>
            </a:lvl6pPr>
            <a:lvl7pPr marL="3200400" lvl="6" indent="-317500" algn="l" rtl="0" eaLnBrk="1" latinLnBrk="0" hangingPunct="1">
              <a:spcBef>
                <a:spcPts val="0"/>
              </a:spcBef>
              <a:spcAft>
                <a:spcPts val="0"/>
              </a:spcAft>
              <a:buClr>
                <a:schemeClr val="accent2"/>
              </a:buClr>
              <a:buSzPts val="1400"/>
              <a:buFont typeface="Wingdings"/>
              <a:buChar char="●"/>
              <a:defRPr kumimoji="0" sz="1800" kern="1200" baseline="0">
                <a:solidFill>
                  <a:schemeClr val="tx1"/>
                </a:solidFill>
                <a:latin typeface="+mn-lt"/>
                <a:ea typeface="+mn-ea"/>
                <a:cs typeface="+mn-cs"/>
              </a:defRPr>
            </a:lvl7pPr>
            <a:lvl8pPr marL="3657600" lvl="7" indent="-317500" algn="l" rtl="0" eaLnBrk="1" latinLnBrk="0" hangingPunct="1">
              <a:spcBef>
                <a:spcPts val="0"/>
              </a:spcBef>
              <a:spcAft>
                <a:spcPts val="0"/>
              </a:spcAft>
              <a:buClr>
                <a:schemeClr val="accent3"/>
              </a:buClr>
              <a:buSzPts val="1400"/>
              <a:buFont typeface="Wingdings"/>
              <a:buChar char="○"/>
              <a:defRPr kumimoji="0" sz="1800" kern="1200" baseline="0">
                <a:solidFill>
                  <a:schemeClr val="tx1"/>
                </a:solidFill>
                <a:latin typeface="+mn-lt"/>
                <a:ea typeface="+mn-ea"/>
                <a:cs typeface="+mn-cs"/>
              </a:defRPr>
            </a:lvl8pPr>
            <a:lvl9pPr marL="4114800" lvl="8" indent="-317500" algn="l" rtl="0" eaLnBrk="1" latinLnBrk="0" hangingPunct="1">
              <a:spcBef>
                <a:spcPts val="0"/>
              </a:spcBef>
              <a:spcAft>
                <a:spcPts val="0"/>
              </a:spcAft>
              <a:buClr>
                <a:schemeClr val="accent4"/>
              </a:buClr>
              <a:buSzPts val="1400"/>
              <a:buFont typeface="Wingdings"/>
              <a:buChar char="■"/>
              <a:defRPr kumimoji="0" sz="1800" kern="1200" baseline="0">
                <a:solidFill>
                  <a:schemeClr val="tx1"/>
                </a:solidFill>
                <a:latin typeface="+mn-lt"/>
                <a:ea typeface="+mn-ea"/>
                <a:cs typeface="+mn-cs"/>
              </a:defRPr>
            </a:lvl9pPr>
          </a:lstStyle>
          <a:p>
            <a:pPr marL="123825" indent="0" defTabSz="914400">
              <a:buClr>
                <a:srgbClr val="222222"/>
              </a:buClr>
              <a:buSzPts val="1650"/>
              <a:buFont typeface="Wingdings"/>
              <a:buNone/>
            </a:pPr>
            <a:r>
              <a:rPr lang="en-US" sz="2100" u="sng" dirty="0"/>
              <a:t>Examples</a:t>
            </a:r>
          </a:p>
          <a:p>
            <a:pPr marL="123825" indent="0" defTabSz="914400">
              <a:buClr>
                <a:srgbClr val="222222"/>
              </a:buClr>
              <a:buSzPts val="1650"/>
              <a:buFont typeface="Wingdings"/>
              <a:buNone/>
            </a:pPr>
            <a:r>
              <a:rPr lang="en-US" sz="2100" dirty="0"/>
              <a:t>Snide comments or remarks that persist even when asked to stop</a:t>
            </a:r>
          </a:p>
          <a:p>
            <a:pPr marL="123825" indent="0" defTabSz="914400">
              <a:buClr>
                <a:srgbClr val="222222"/>
              </a:buClr>
              <a:buSzPts val="1650"/>
              <a:buFont typeface="Wingdings"/>
              <a:buNone/>
            </a:pPr>
            <a:r>
              <a:rPr lang="en-US" sz="2100" dirty="0"/>
              <a:t>Sexist jokes, anecdotes or stories</a:t>
            </a:r>
          </a:p>
          <a:p>
            <a:pPr marL="123825" indent="0" defTabSz="914400">
              <a:buClr>
                <a:srgbClr val="222222"/>
              </a:buClr>
              <a:buSzPts val="1650"/>
              <a:buFont typeface="Wingdings"/>
              <a:buNone/>
            </a:pPr>
            <a:r>
              <a:rPr lang="en-US" sz="2100" dirty="0"/>
              <a:t>Labeling with an offensive nickname for their gender</a:t>
            </a:r>
          </a:p>
          <a:p>
            <a:pPr marL="123825" indent="0" defTabSz="914400">
              <a:buClr>
                <a:srgbClr val="222222"/>
              </a:buClr>
              <a:buSzPts val="1650"/>
              <a:buFont typeface="Wingdings"/>
              <a:buNone/>
            </a:pPr>
            <a:endParaRPr lang="en-US" sz="2100" dirty="0"/>
          </a:p>
        </p:txBody>
      </p:sp>
      <p:sp>
        <p:nvSpPr>
          <p:cNvPr id="6" name="TextBox 5">
            <a:extLst>
              <a:ext uri="{FF2B5EF4-FFF2-40B4-BE49-F238E27FC236}">
                <a16:creationId xmlns:a16="http://schemas.microsoft.com/office/drawing/2014/main" id="{2FF4C70C-3E88-B675-11FE-5B2EB0BD68B5}"/>
              </a:ext>
            </a:extLst>
          </p:cNvPr>
          <p:cNvSpPr txBox="1"/>
          <p:nvPr/>
        </p:nvSpPr>
        <p:spPr>
          <a:xfrm>
            <a:off x="4086807" y="6181904"/>
            <a:ext cx="4955965" cy="369332"/>
          </a:xfrm>
          <a:prstGeom prst="rect">
            <a:avLst/>
          </a:prstGeom>
          <a:noFill/>
        </p:spPr>
        <p:txBody>
          <a:bodyPr wrap="square" rtlCol="0">
            <a:spAutoFit/>
          </a:bodyPr>
          <a:lstStyle/>
          <a:p>
            <a:r>
              <a:rPr lang="en-US" dirty="0"/>
              <a:t>Faced gender harassment from her male colleagues</a:t>
            </a:r>
          </a:p>
        </p:txBody>
      </p:sp>
      <p:sp>
        <p:nvSpPr>
          <p:cNvPr id="7" name="TextBox 6">
            <a:extLst>
              <a:ext uri="{FF2B5EF4-FFF2-40B4-BE49-F238E27FC236}">
                <a16:creationId xmlns:a16="http://schemas.microsoft.com/office/drawing/2014/main" id="{86EFD6E8-CF35-E2A7-118C-3B3C3CB10D2A}"/>
              </a:ext>
            </a:extLst>
          </p:cNvPr>
          <p:cNvSpPr txBox="1"/>
          <p:nvPr/>
        </p:nvSpPr>
        <p:spPr>
          <a:xfrm>
            <a:off x="4832405" y="1620492"/>
            <a:ext cx="3464768" cy="830997"/>
          </a:xfrm>
          <a:prstGeom prst="rect">
            <a:avLst/>
          </a:prstGeom>
          <a:solidFill>
            <a:schemeClr val="accent3">
              <a:lumMod val="20000"/>
              <a:lumOff val="80000"/>
            </a:schemeClr>
          </a:solidFill>
        </p:spPr>
        <p:txBody>
          <a:bodyPr wrap="square" rtlCol="0">
            <a:spAutoFit/>
          </a:bodyPr>
          <a:lstStyle/>
          <a:p>
            <a:r>
              <a:rPr lang="en-US" sz="2400" dirty="0"/>
              <a:t>Sexist hostility: More “put downs” than “come-ons” </a:t>
            </a:r>
          </a:p>
        </p:txBody>
      </p:sp>
      <p:pic>
        <p:nvPicPr>
          <p:cNvPr id="9" name="Picture 8">
            <a:extLst>
              <a:ext uri="{FF2B5EF4-FFF2-40B4-BE49-F238E27FC236}">
                <a16:creationId xmlns:a16="http://schemas.microsoft.com/office/drawing/2014/main" id="{0E8293E6-DF1D-8C38-3064-23EAE72CFDF1}"/>
              </a:ext>
            </a:extLst>
          </p:cNvPr>
          <p:cNvPicPr>
            <a:picLocks noChangeAspect="1"/>
          </p:cNvPicPr>
          <p:nvPr/>
        </p:nvPicPr>
        <p:blipFill>
          <a:blip r:embed="rId3"/>
          <a:stretch>
            <a:fillRect/>
          </a:stretch>
        </p:blipFill>
        <p:spPr>
          <a:xfrm>
            <a:off x="5268687" y="2522949"/>
            <a:ext cx="2954763" cy="3480286"/>
          </a:xfrm>
          <a:prstGeom prst="rect">
            <a:avLst/>
          </a:prstGeom>
        </p:spPr>
      </p:pic>
    </p:spTree>
    <p:extLst>
      <p:ext uri="{BB962C8B-B14F-4D97-AF65-F5344CB8AC3E}">
        <p14:creationId xmlns:p14="http://schemas.microsoft.com/office/powerpoint/2010/main" val="360403243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6266</TotalTime>
  <Words>2070</Words>
  <Application>Microsoft Office PowerPoint</Application>
  <PresentationFormat>On-screen Show (4:3)</PresentationFormat>
  <Paragraphs>162</Paragraphs>
  <Slides>23</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Lora Medium</vt:lpstr>
      <vt:lpstr>Merriweather</vt:lpstr>
      <vt:lpstr>Playfair Display</vt:lpstr>
      <vt:lpstr>Tw Cen MT</vt:lpstr>
      <vt:lpstr>Wingdings</vt:lpstr>
      <vt:lpstr>Wingdings 2</vt:lpstr>
      <vt:lpstr>Median</vt:lpstr>
      <vt:lpstr>Identifying and reducing sexual harassment in stem</vt:lpstr>
      <vt:lpstr>Learning outcomes</vt:lpstr>
      <vt:lpstr>Understanding and recognizing sexual harassment</vt:lpstr>
      <vt:lpstr>What is Sexual Harassment? </vt:lpstr>
      <vt:lpstr> It is Prevalent. What is the most common expresison of it?</vt:lpstr>
      <vt:lpstr>How does Sexual Harassment manifest?</vt:lpstr>
      <vt:lpstr>Sexual Coercion</vt:lpstr>
      <vt:lpstr>Unwanted Sexual Attention</vt:lpstr>
      <vt:lpstr>Gender Harassment – the entire environment disrespects and belittles women</vt:lpstr>
      <vt:lpstr>PowerPoint Presentation</vt:lpstr>
      <vt:lpstr> Overall Impact:  it impacts every sphere of life</vt:lpstr>
      <vt:lpstr>Why does this all happen? Why is sexual harassment such a problem in STEM fields?</vt:lpstr>
      <vt:lpstr>What’s Under the Surface?</vt:lpstr>
      <vt:lpstr>1. STEM disciplines are disproportionately comprised of men</vt:lpstr>
      <vt:lpstr>Why does STEM have fewer women than men?</vt:lpstr>
      <vt:lpstr>STEM as “a boys’ club”</vt:lpstr>
      <vt:lpstr>Everyday Sexism</vt:lpstr>
      <vt:lpstr>Everyday Sexism Examples</vt:lpstr>
      <vt:lpstr>Everyday sexism examples</vt:lpstr>
      <vt:lpstr>Everyday sexism examples</vt:lpstr>
      <vt:lpstr>Blurry professional boundaries foster the potential sexual harassment</vt:lpstr>
      <vt:lpstr>Blurry boundaries = potential sexual harassment</vt:lpstr>
      <vt:lpstr>You just learned - </vt:lpstr>
    </vt:vector>
  </TitlesOfParts>
  <Company>Sonoma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Waiting Game: A new perspective on the bystander effect</dc:title>
  <dc:creator>Sarah Eagan</dc:creator>
  <cp:lastModifiedBy>Matthew Paolucci</cp:lastModifiedBy>
  <cp:revision>433</cp:revision>
  <cp:lastPrinted>2018-03-14T18:19:48Z</cp:lastPrinted>
  <dcterms:created xsi:type="dcterms:W3CDTF">2013-11-13T16:25:19Z</dcterms:created>
  <dcterms:modified xsi:type="dcterms:W3CDTF">2024-02-26T17:01:39Z</dcterms:modified>
</cp:coreProperties>
</file>